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6" r:id="rId2"/>
    <p:sldId id="317" r:id="rId3"/>
    <p:sldId id="355" r:id="rId4"/>
    <p:sldId id="394" r:id="rId5"/>
    <p:sldId id="356" r:id="rId6"/>
    <p:sldId id="357" r:id="rId7"/>
    <p:sldId id="358" r:id="rId8"/>
    <p:sldId id="359" r:id="rId9"/>
    <p:sldId id="360" r:id="rId10"/>
    <p:sldId id="361" r:id="rId11"/>
    <p:sldId id="362" r:id="rId12"/>
    <p:sldId id="363" r:id="rId13"/>
    <p:sldId id="364" r:id="rId14"/>
    <p:sldId id="393" r:id="rId15"/>
    <p:sldId id="365" r:id="rId16"/>
    <p:sldId id="373" r:id="rId17"/>
    <p:sldId id="366" r:id="rId18"/>
    <p:sldId id="367" r:id="rId19"/>
    <p:sldId id="374" r:id="rId20"/>
    <p:sldId id="368" r:id="rId21"/>
    <p:sldId id="258" r:id="rId22"/>
    <p:sldId id="259" r:id="rId23"/>
    <p:sldId id="260" r:id="rId24"/>
    <p:sldId id="261" r:id="rId25"/>
    <p:sldId id="262" r:id="rId26"/>
    <p:sldId id="263" r:id="rId27"/>
    <p:sldId id="264" r:id="rId28"/>
    <p:sldId id="265" r:id="rId29"/>
    <p:sldId id="266" r:id="rId30"/>
    <p:sldId id="267" r:id="rId31"/>
    <p:sldId id="270" r:id="rId32"/>
    <p:sldId id="268" r:id="rId33"/>
    <p:sldId id="269" r:id="rId34"/>
    <p:sldId id="271" r:id="rId35"/>
    <p:sldId id="273" r:id="rId36"/>
    <p:sldId id="272" r:id="rId37"/>
    <p:sldId id="274" r:id="rId38"/>
    <p:sldId id="275" r:id="rId39"/>
    <p:sldId id="276" r:id="rId40"/>
    <p:sldId id="376" r:id="rId41"/>
    <p:sldId id="377" r:id="rId42"/>
    <p:sldId id="378" r:id="rId43"/>
    <p:sldId id="379" r:id="rId44"/>
    <p:sldId id="380" r:id="rId45"/>
    <p:sldId id="381" r:id="rId46"/>
    <p:sldId id="383" r:id="rId47"/>
    <p:sldId id="384" r:id="rId48"/>
    <p:sldId id="385" r:id="rId49"/>
    <p:sldId id="386" r:id="rId50"/>
    <p:sldId id="382" r:id="rId51"/>
    <p:sldId id="388" r:id="rId52"/>
    <p:sldId id="387" r:id="rId53"/>
    <p:sldId id="390" r:id="rId54"/>
    <p:sldId id="391" r:id="rId55"/>
    <p:sldId id="39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146"/>
  </p:normalViewPr>
  <p:slideViewPr>
    <p:cSldViewPr snapToGrid="0" snapToObjects="1">
      <p:cViewPr varScale="1">
        <p:scale>
          <a:sx n="102" d="100"/>
          <a:sy n="102" d="100"/>
        </p:scale>
        <p:origin x="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8B41A-9298-0A4C-ADB6-C86982B912E9}" type="datetimeFigureOut">
              <a:rPr lang="vi-VN" smtClean="0"/>
              <a:t>19/03/2019</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8E221C-7A16-9548-89DA-BECBA9009AF0}" type="slidenum">
              <a:rPr lang="vi-VN" smtClean="0"/>
              <a:t>‹#›</a:t>
            </a:fld>
            <a:endParaRPr lang="vi-VN"/>
          </a:p>
        </p:txBody>
      </p:sp>
    </p:spTree>
    <p:extLst>
      <p:ext uri="{BB962C8B-B14F-4D97-AF65-F5344CB8AC3E}">
        <p14:creationId xmlns:p14="http://schemas.microsoft.com/office/powerpoint/2010/main" val="89248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1"/>
              <a:t>Demo: https://sourcemaking.com/design_patterns/singleton/java/1</a:t>
            </a:r>
          </a:p>
        </p:txBody>
      </p:sp>
      <p:sp>
        <p:nvSpPr>
          <p:cNvPr id="4" name="Slide Number Placeholder 3"/>
          <p:cNvSpPr>
            <a:spLocks noGrp="1"/>
          </p:cNvSpPr>
          <p:nvPr>
            <p:ph type="sldNum" sz="quarter" idx="10"/>
          </p:nvPr>
        </p:nvSpPr>
        <p:spPr/>
        <p:txBody>
          <a:bodyPr/>
          <a:lstStyle/>
          <a:p>
            <a:fld id="{E04C93B6-3EB6-F641-95C6-658DCCD6D097}" type="slidenum">
              <a:rPr lang="en-US" smtClean="0"/>
              <a:t>17</a:t>
            </a:fld>
            <a:endParaRPr lang="en-US"/>
          </a:p>
        </p:txBody>
      </p:sp>
    </p:spTree>
    <p:extLst>
      <p:ext uri="{BB962C8B-B14F-4D97-AF65-F5344CB8AC3E}">
        <p14:creationId xmlns:p14="http://schemas.microsoft.com/office/powerpoint/2010/main" val="1840812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james.codegym.vn</a:t>
            </a:r>
            <a:r>
              <a:rPr lang="en-US" dirty="0"/>
              <a:t>/mod/page/</a:t>
            </a:r>
            <a:r>
              <a:rPr lang="en-US" dirty="0" err="1"/>
              <a:t>view.php?id</a:t>
            </a:r>
            <a:r>
              <a:rPr lang="en-US" dirty="0"/>
              <a:t>=2018&amp;forceview=1</a:t>
            </a:r>
          </a:p>
        </p:txBody>
      </p:sp>
      <p:sp>
        <p:nvSpPr>
          <p:cNvPr id="4" name="Slide Number Placeholder 3"/>
          <p:cNvSpPr>
            <a:spLocks noGrp="1"/>
          </p:cNvSpPr>
          <p:nvPr>
            <p:ph type="sldNum" sz="quarter" idx="10"/>
          </p:nvPr>
        </p:nvSpPr>
        <p:spPr/>
        <p:txBody>
          <a:bodyPr/>
          <a:lstStyle/>
          <a:p>
            <a:fld id="{81ED50AC-D014-A740-817C-6032A97C551D}" type="slidenum">
              <a:rPr lang="en-US" smtClean="0"/>
              <a:t>52</a:t>
            </a:fld>
            <a:endParaRPr lang="en-US"/>
          </a:p>
        </p:txBody>
      </p:sp>
    </p:spTree>
    <p:extLst>
      <p:ext uri="{BB962C8B-B14F-4D97-AF65-F5344CB8AC3E}">
        <p14:creationId xmlns:p14="http://schemas.microsoft.com/office/powerpoint/2010/main" val="1322451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sourcemaking.com</a:t>
            </a:r>
            <a:r>
              <a:rPr lang="en-US" dirty="0"/>
              <a:t>/</a:t>
            </a:r>
            <a:r>
              <a:rPr lang="en-US" dirty="0" err="1"/>
              <a:t>design_patterns</a:t>
            </a:r>
            <a:r>
              <a:rPr lang="en-US" dirty="0"/>
              <a:t>/strategy/</a:t>
            </a:r>
            <a:r>
              <a:rPr lang="en-US" dirty="0" err="1"/>
              <a:t>php</a:t>
            </a:r>
            <a:endParaRPr lang="en-US" dirty="0"/>
          </a:p>
        </p:txBody>
      </p:sp>
      <p:sp>
        <p:nvSpPr>
          <p:cNvPr id="4" name="Slide Number Placeholder 3"/>
          <p:cNvSpPr>
            <a:spLocks noGrp="1"/>
          </p:cNvSpPr>
          <p:nvPr>
            <p:ph type="sldNum" sz="quarter" idx="10"/>
          </p:nvPr>
        </p:nvSpPr>
        <p:spPr/>
        <p:txBody>
          <a:bodyPr/>
          <a:lstStyle/>
          <a:p>
            <a:fld id="{81ED50AC-D014-A740-817C-6032A97C551D}" type="slidenum">
              <a:rPr lang="en-US" smtClean="0"/>
              <a:t>55</a:t>
            </a:fld>
            <a:endParaRPr lang="en-US"/>
          </a:p>
        </p:txBody>
      </p:sp>
    </p:spTree>
    <p:extLst>
      <p:ext uri="{BB962C8B-B14F-4D97-AF65-F5344CB8AC3E}">
        <p14:creationId xmlns:p14="http://schemas.microsoft.com/office/powerpoint/2010/main" val="154832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1"/>
              <a:t>Demo: https://sourcemaking.com/design_patterns/factory_method/java/1</a:t>
            </a:r>
          </a:p>
        </p:txBody>
      </p:sp>
      <p:sp>
        <p:nvSpPr>
          <p:cNvPr id="4" name="Slide Number Placeholder 3"/>
          <p:cNvSpPr>
            <a:spLocks noGrp="1"/>
          </p:cNvSpPr>
          <p:nvPr>
            <p:ph type="sldNum" sz="quarter" idx="10"/>
          </p:nvPr>
        </p:nvSpPr>
        <p:spPr/>
        <p:txBody>
          <a:bodyPr/>
          <a:lstStyle/>
          <a:p>
            <a:fld id="{E04C93B6-3EB6-F641-95C6-658DCCD6D097}" type="slidenum">
              <a:rPr lang="en-US" smtClean="0"/>
              <a:t>18</a:t>
            </a:fld>
            <a:endParaRPr lang="en-US"/>
          </a:p>
        </p:txBody>
      </p:sp>
    </p:spTree>
    <p:extLst>
      <p:ext uri="{BB962C8B-B14F-4D97-AF65-F5344CB8AC3E}">
        <p14:creationId xmlns:p14="http://schemas.microsoft.com/office/powerpoint/2010/main" val="5495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1"/>
              <a:t>Demo: https://sourcemaking.com/design_patterns/factory_method/java/1</a:t>
            </a:r>
          </a:p>
        </p:txBody>
      </p:sp>
      <p:sp>
        <p:nvSpPr>
          <p:cNvPr id="4" name="Slide Number Placeholder 3"/>
          <p:cNvSpPr>
            <a:spLocks noGrp="1"/>
          </p:cNvSpPr>
          <p:nvPr>
            <p:ph type="sldNum" sz="quarter" idx="10"/>
          </p:nvPr>
        </p:nvSpPr>
        <p:spPr/>
        <p:txBody>
          <a:bodyPr/>
          <a:lstStyle/>
          <a:p>
            <a:fld id="{E04C93B6-3EB6-F641-95C6-658DCCD6D097}" type="slidenum">
              <a:rPr lang="en-US" smtClean="0"/>
              <a:t>19</a:t>
            </a:fld>
            <a:endParaRPr lang="en-US"/>
          </a:p>
        </p:txBody>
      </p:sp>
    </p:spTree>
    <p:extLst>
      <p:ext uri="{BB962C8B-B14F-4D97-AF65-F5344CB8AC3E}">
        <p14:creationId xmlns:p14="http://schemas.microsoft.com/office/powerpoint/2010/main" val="1024400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1"/>
              <a:t>https://medium.com/@devlob/object-pool-design-pattern-in-php-to-achieve-better-performance-a5a54455db82</a:t>
            </a:r>
          </a:p>
          <a:p>
            <a:endParaRPr lang="en-US" noProof="1"/>
          </a:p>
          <a:p>
            <a:r>
              <a:rPr lang="en-US" noProof="1"/>
              <a:t>Demo:</a:t>
            </a:r>
            <a:r>
              <a:rPr lang="en-US" baseline="0" noProof="1"/>
              <a:t> https://sourcemaking.com/design_patterns/object_pool/java</a:t>
            </a:r>
            <a:endParaRPr lang="en-US" noProof="1"/>
          </a:p>
        </p:txBody>
      </p:sp>
      <p:sp>
        <p:nvSpPr>
          <p:cNvPr id="4" name="Slide Number Placeholder 3"/>
          <p:cNvSpPr>
            <a:spLocks noGrp="1"/>
          </p:cNvSpPr>
          <p:nvPr>
            <p:ph type="sldNum" sz="quarter" idx="10"/>
          </p:nvPr>
        </p:nvSpPr>
        <p:spPr/>
        <p:txBody>
          <a:bodyPr/>
          <a:lstStyle/>
          <a:p>
            <a:fld id="{E04C93B6-3EB6-F641-95C6-658DCCD6D097}" type="slidenum">
              <a:rPr lang="en-US" smtClean="0"/>
              <a:t>20</a:t>
            </a:fld>
            <a:endParaRPr lang="en-US"/>
          </a:p>
        </p:txBody>
      </p:sp>
    </p:spTree>
    <p:extLst>
      <p:ext uri="{BB962C8B-B14F-4D97-AF65-F5344CB8AC3E}">
        <p14:creationId xmlns:p14="http://schemas.microsoft.com/office/powerpoint/2010/main" val="202237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codegym-vn</a:t>
            </a:r>
            <a:r>
              <a:rPr lang="en-US" dirty="0"/>
              <a:t>/java-adapter-pattern-demo</a:t>
            </a:r>
            <a:endParaRPr lang="vi-VN" dirty="0"/>
          </a:p>
        </p:txBody>
      </p:sp>
      <p:sp>
        <p:nvSpPr>
          <p:cNvPr id="4" name="Slide Number Placeholder 3"/>
          <p:cNvSpPr>
            <a:spLocks noGrp="1"/>
          </p:cNvSpPr>
          <p:nvPr>
            <p:ph type="sldNum" sz="quarter" idx="10"/>
          </p:nvPr>
        </p:nvSpPr>
        <p:spPr/>
        <p:txBody>
          <a:bodyPr/>
          <a:lstStyle/>
          <a:p>
            <a:fld id="{64400E2E-140F-854D-AF14-F9250F3A4F81}" type="slidenum">
              <a:rPr lang="vi-VN" smtClean="0"/>
              <a:t>28</a:t>
            </a:fld>
            <a:endParaRPr lang="vi-VN"/>
          </a:p>
        </p:txBody>
      </p:sp>
    </p:spTree>
    <p:extLst>
      <p:ext uri="{BB962C8B-B14F-4D97-AF65-F5344CB8AC3E}">
        <p14:creationId xmlns:p14="http://schemas.microsoft.com/office/powerpoint/2010/main" val="1686337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codegym-vn</a:t>
            </a:r>
            <a:r>
              <a:rPr lang="en-US" dirty="0"/>
              <a:t>/java-facade-pattern-demo</a:t>
            </a:r>
            <a:endParaRPr lang="vi-VN" dirty="0"/>
          </a:p>
          <a:p>
            <a:endParaRPr lang="vi-VN" dirty="0"/>
          </a:p>
        </p:txBody>
      </p:sp>
      <p:sp>
        <p:nvSpPr>
          <p:cNvPr id="4" name="Slide Number Placeholder 3"/>
          <p:cNvSpPr>
            <a:spLocks noGrp="1"/>
          </p:cNvSpPr>
          <p:nvPr>
            <p:ph type="sldNum" sz="quarter" idx="10"/>
          </p:nvPr>
        </p:nvSpPr>
        <p:spPr/>
        <p:txBody>
          <a:bodyPr/>
          <a:lstStyle/>
          <a:p>
            <a:fld id="{64400E2E-140F-854D-AF14-F9250F3A4F81}" type="slidenum">
              <a:rPr lang="vi-VN" smtClean="0"/>
              <a:t>34</a:t>
            </a:fld>
            <a:endParaRPr lang="vi-VN"/>
          </a:p>
        </p:txBody>
      </p:sp>
    </p:spTree>
    <p:extLst>
      <p:ext uri="{BB962C8B-B14F-4D97-AF65-F5344CB8AC3E}">
        <p14:creationId xmlns:p14="http://schemas.microsoft.com/office/powerpoint/2010/main" val="3416443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codegym-vn</a:t>
            </a:r>
            <a:r>
              <a:rPr lang="en-US" dirty="0"/>
              <a:t>/java-proxy-pattern-demo</a:t>
            </a:r>
            <a:endParaRPr lang="vi-VN" dirty="0"/>
          </a:p>
        </p:txBody>
      </p:sp>
      <p:sp>
        <p:nvSpPr>
          <p:cNvPr id="4" name="Slide Number Placeholder 3"/>
          <p:cNvSpPr>
            <a:spLocks noGrp="1"/>
          </p:cNvSpPr>
          <p:nvPr>
            <p:ph type="sldNum" sz="quarter" idx="10"/>
          </p:nvPr>
        </p:nvSpPr>
        <p:spPr/>
        <p:txBody>
          <a:bodyPr/>
          <a:lstStyle/>
          <a:p>
            <a:fld id="{64400E2E-140F-854D-AF14-F9250F3A4F81}" type="slidenum">
              <a:rPr lang="vi-VN" smtClean="0"/>
              <a:t>39</a:t>
            </a:fld>
            <a:endParaRPr lang="vi-VN"/>
          </a:p>
        </p:txBody>
      </p:sp>
    </p:spTree>
    <p:extLst>
      <p:ext uri="{BB962C8B-B14F-4D97-AF65-F5344CB8AC3E}">
        <p14:creationId xmlns:p14="http://schemas.microsoft.com/office/powerpoint/2010/main" val="3194897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james.codegym.vn</a:t>
            </a:r>
            <a:r>
              <a:rPr lang="en-US" dirty="0"/>
              <a:t>/mod/page/</a:t>
            </a:r>
            <a:r>
              <a:rPr lang="en-US" dirty="0" err="1"/>
              <a:t>view.php?id</a:t>
            </a:r>
            <a:r>
              <a:rPr lang="en-US" dirty="0"/>
              <a:t>=2016&amp;forceview=1</a:t>
            </a:r>
          </a:p>
        </p:txBody>
      </p:sp>
      <p:sp>
        <p:nvSpPr>
          <p:cNvPr id="4" name="Slide Number Placeholder 3"/>
          <p:cNvSpPr>
            <a:spLocks noGrp="1"/>
          </p:cNvSpPr>
          <p:nvPr>
            <p:ph type="sldNum" sz="quarter" idx="10"/>
          </p:nvPr>
        </p:nvSpPr>
        <p:spPr/>
        <p:txBody>
          <a:bodyPr/>
          <a:lstStyle/>
          <a:p>
            <a:fld id="{81ED50AC-D014-A740-817C-6032A97C551D}" type="slidenum">
              <a:rPr lang="en-US" smtClean="0"/>
              <a:t>44</a:t>
            </a:fld>
            <a:endParaRPr lang="en-US"/>
          </a:p>
        </p:txBody>
      </p:sp>
    </p:spTree>
    <p:extLst>
      <p:ext uri="{BB962C8B-B14F-4D97-AF65-F5344CB8AC3E}">
        <p14:creationId xmlns:p14="http://schemas.microsoft.com/office/powerpoint/2010/main" val="330996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james.codegym.vn</a:t>
            </a:r>
            <a:r>
              <a:rPr lang="en-US" dirty="0"/>
              <a:t>/mod/page/</a:t>
            </a:r>
            <a:r>
              <a:rPr lang="en-US" dirty="0" err="1"/>
              <a:t>view.php?id</a:t>
            </a:r>
            <a:r>
              <a:rPr lang="en-US" dirty="0"/>
              <a:t>=2017&amp;forceview=1</a:t>
            </a:r>
          </a:p>
          <a:p>
            <a:endParaRPr lang="en-US" dirty="0"/>
          </a:p>
          <a:p>
            <a:r>
              <a:rPr lang="en-US" dirty="0"/>
              <a:t>https://</a:t>
            </a:r>
            <a:r>
              <a:rPr lang="en-US" dirty="0" err="1"/>
              <a:t>sourcemaking.com</a:t>
            </a:r>
            <a:r>
              <a:rPr lang="en-US" dirty="0"/>
              <a:t>/</a:t>
            </a:r>
            <a:r>
              <a:rPr lang="en-US" dirty="0" err="1"/>
              <a:t>design_patterns</a:t>
            </a:r>
            <a:r>
              <a:rPr lang="en-US" dirty="0"/>
              <a:t>/observer/java/1</a:t>
            </a:r>
          </a:p>
        </p:txBody>
      </p:sp>
      <p:sp>
        <p:nvSpPr>
          <p:cNvPr id="4" name="Slide Number Placeholder 3"/>
          <p:cNvSpPr>
            <a:spLocks noGrp="1"/>
          </p:cNvSpPr>
          <p:nvPr>
            <p:ph type="sldNum" sz="quarter" idx="10"/>
          </p:nvPr>
        </p:nvSpPr>
        <p:spPr/>
        <p:txBody>
          <a:bodyPr/>
          <a:lstStyle/>
          <a:p>
            <a:fld id="{81ED50AC-D014-A740-817C-6032A97C551D}" type="slidenum">
              <a:rPr lang="en-US" smtClean="0"/>
              <a:t>49</a:t>
            </a:fld>
            <a:endParaRPr lang="en-US"/>
          </a:p>
        </p:txBody>
      </p:sp>
    </p:spTree>
    <p:extLst>
      <p:ext uri="{BB962C8B-B14F-4D97-AF65-F5344CB8AC3E}">
        <p14:creationId xmlns:p14="http://schemas.microsoft.com/office/powerpoint/2010/main" val="252710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64D236-191F-5F4E-9868-58853B123DAA}" type="datetimeFigureOut">
              <a:rPr lang="vi-VN" smtClean="0"/>
              <a:t>19/03/2019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61901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64D236-191F-5F4E-9868-58853B123DAA}" type="datetimeFigureOut">
              <a:rPr lang="vi-VN" smtClean="0"/>
              <a:t>19/03/2019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4138863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061357"/>
            <a:ext cx="2628900" cy="51156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1061357"/>
            <a:ext cx="7734300" cy="51156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64D236-191F-5F4E-9868-58853B123DAA}" type="datetimeFigureOut">
              <a:rPr lang="vi-VN" smtClean="0"/>
              <a:t>19/03/2019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1515704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64D236-191F-5F4E-9868-58853B123DAA}" type="datetimeFigureOut">
              <a:rPr lang="vi-VN" smtClean="0"/>
              <a:t>19/03/2019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335846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64D236-191F-5F4E-9868-58853B123DAA}" type="datetimeFigureOut">
              <a:rPr lang="vi-VN" smtClean="0"/>
              <a:t>19/03/2019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587908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64D236-191F-5F4E-9868-58853B123DAA}" type="datetimeFigureOut">
              <a:rPr lang="vi-VN" smtClean="0"/>
              <a:t>19/03/2019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1658874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98071"/>
            <a:ext cx="10515600" cy="7926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64D236-191F-5F4E-9868-58853B123DAA}" type="datetimeFigureOut">
              <a:rPr lang="vi-VN" smtClean="0"/>
              <a:t>19/03/2019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53026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64D236-191F-5F4E-9868-58853B123DAA}" type="datetimeFigureOut">
              <a:rPr lang="vi-VN" smtClean="0"/>
              <a:t>19/03/2019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3481470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64D236-191F-5F4E-9868-58853B123DAA}" type="datetimeFigureOut">
              <a:rPr lang="vi-VN" smtClean="0"/>
              <a:t>19/03/2019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270858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64D236-191F-5F4E-9868-58853B123DAA}" type="datetimeFigureOut">
              <a:rPr lang="vi-VN" smtClean="0"/>
              <a:t>19/03/2019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323838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64D236-191F-5F4E-9868-58853B123DAA}" type="datetimeFigureOut">
              <a:rPr lang="vi-VN" smtClean="0"/>
              <a:t>19/03/2019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A52D9FD4-8921-2841-8462-C0CE992E29AA}" type="slidenum">
              <a:rPr lang="vi-VN" smtClean="0"/>
              <a:t>‹#›</a:t>
            </a:fld>
            <a:endParaRPr lang="vi-VN"/>
          </a:p>
        </p:txBody>
      </p:sp>
    </p:spTree>
    <p:extLst>
      <p:ext uri="{BB962C8B-B14F-4D97-AF65-F5344CB8AC3E}">
        <p14:creationId xmlns:p14="http://schemas.microsoft.com/office/powerpoint/2010/main" val="316802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59419"/>
            <a:ext cx="10515600" cy="81418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120022"/>
            <a:ext cx="10515600" cy="505694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yriad Pro" charset="0"/>
                <a:ea typeface="Myriad Pro" charset="0"/>
                <a:cs typeface="Myriad Pro" charset="0"/>
              </a:defRPr>
            </a:lvl1pPr>
          </a:lstStyle>
          <a:p>
            <a:fld id="{9364D236-191F-5F4E-9868-58853B123DAA}" type="datetimeFigureOut">
              <a:rPr lang="vi-VN" smtClean="0"/>
              <a:t>19/03/2019</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yriad Pro" charset="0"/>
                <a:ea typeface="Myriad Pro" charset="0"/>
                <a:cs typeface="Myriad Pro" charset="0"/>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yriad Pro" charset="0"/>
                <a:ea typeface="Myriad Pro" charset="0"/>
                <a:cs typeface="Myriad Pro" charset="0"/>
              </a:defRPr>
            </a:lvl1pPr>
          </a:lstStyle>
          <a:p>
            <a:fld id="{A52D9FD4-8921-2841-8462-C0CE992E29AA}" type="slidenum">
              <a:rPr lang="vi-VN" smtClean="0"/>
              <a:t>‹#›</a:t>
            </a:fld>
            <a:endParaRPr lang="vi-VN"/>
          </a:p>
        </p:txBody>
      </p:sp>
      <p:cxnSp>
        <p:nvCxnSpPr>
          <p:cNvPr id="10" name="Straight Connector 9"/>
          <p:cNvCxnSpPr/>
          <p:nvPr/>
        </p:nvCxnSpPr>
        <p:spPr>
          <a:xfrm flipH="1">
            <a:off x="838202" y="893620"/>
            <a:ext cx="10386389" cy="0"/>
          </a:xfrm>
          <a:prstGeom prst="line">
            <a:avLst/>
          </a:prstGeom>
          <a:ln w="25400">
            <a:solidFill>
              <a:srgbClr val="27278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3"/>
          <a:stretch>
            <a:fillRect/>
          </a:stretch>
        </p:blipFill>
        <p:spPr>
          <a:xfrm>
            <a:off x="11415645" y="139074"/>
            <a:ext cx="657087" cy="657087"/>
          </a:xfrm>
          <a:prstGeom prst="rect">
            <a:avLst/>
          </a:prstGeom>
        </p:spPr>
      </p:pic>
    </p:spTree>
    <p:extLst>
      <p:ext uri="{BB962C8B-B14F-4D97-AF65-F5344CB8AC3E}">
        <p14:creationId xmlns:p14="http://schemas.microsoft.com/office/powerpoint/2010/main" val="2433322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b="1" i="0" kern="1200">
          <a:solidFill>
            <a:schemeClr val="tx1"/>
          </a:solidFill>
          <a:latin typeface="Myriad Pro Semibold" charset="0"/>
          <a:ea typeface="Myriad Pro Semibold" charset="0"/>
          <a:cs typeface="Myriad Pro Semi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3307-F721-9548-B488-CB2F746B5903}"/>
              </a:ext>
            </a:extLst>
          </p:cNvPr>
          <p:cNvSpPr>
            <a:spLocks noGrp="1"/>
          </p:cNvSpPr>
          <p:nvPr>
            <p:ph type="ctrTitle"/>
          </p:nvPr>
        </p:nvSpPr>
        <p:spPr>
          <a:xfrm>
            <a:off x="1524000" y="1122362"/>
            <a:ext cx="9144000" cy="3062775"/>
          </a:xfrm>
        </p:spPr>
        <p:txBody>
          <a:bodyPr/>
          <a:lstStyle/>
          <a:p>
            <a:r>
              <a:rPr lang="vi-VN" dirty="0"/>
              <a:t>DESIGN PATTERN</a:t>
            </a:r>
          </a:p>
        </p:txBody>
      </p:sp>
      <p:pic>
        <p:nvPicPr>
          <p:cNvPr id="4" name="Picture 3">
            <a:extLst>
              <a:ext uri="{FF2B5EF4-FFF2-40B4-BE49-F238E27FC236}">
                <a16:creationId xmlns:a16="http://schemas.microsoft.com/office/drawing/2014/main" id="{03562898-F558-3C43-81EE-266DAECF43AA}"/>
              </a:ext>
            </a:extLst>
          </p:cNvPr>
          <p:cNvPicPr>
            <a:picLocks noChangeAspect="1"/>
          </p:cNvPicPr>
          <p:nvPr/>
        </p:nvPicPr>
        <p:blipFill>
          <a:blip r:embed="rId2"/>
          <a:stretch>
            <a:fillRect/>
          </a:stretch>
        </p:blipFill>
        <p:spPr>
          <a:xfrm>
            <a:off x="3962400" y="689908"/>
            <a:ext cx="4238171" cy="868825"/>
          </a:xfrm>
          <a:prstGeom prst="rect">
            <a:avLst/>
          </a:prstGeom>
        </p:spPr>
      </p:pic>
    </p:spTree>
    <p:extLst>
      <p:ext uri="{BB962C8B-B14F-4D97-AF65-F5344CB8AC3E}">
        <p14:creationId xmlns:p14="http://schemas.microsoft.com/office/powerpoint/2010/main" val="954900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Dependency Inversion Principle</a:t>
            </a:r>
          </a:p>
        </p:txBody>
      </p:sp>
      <p:sp>
        <p:nvSpPr>
          <p:cNvPr id="3" name="Content Placeholder 2"/>
          <p:cNvSpPr>
            <a:spLocks noGrp="1"/>
          </p:cNvSpPr>
          <p:nvPr>
            <p:ph idx="1"/>
          </p:nvPr>
        </p:nvSpPr>
        <p:spPr/>
        <p:txBody>
          <a:bodyPr/>
          <a:lstStyle/>
          <a:p>
            <a:pPr algn="just"/>
            <a:r>
              <a:rPr lang="en-US" noProof="1"/>
              <a:t>Nguyên lý Đảo ngược Phụ thuộc</a:t>
            </a:r>
          </a:p>
          <a:p>
            <a:pPr algn="just"/>
            <a:r>
              <a:rPr lang="en-US" noProof="1"/>
              <a:t>Trừu t</a:t>
            </a:r>
            <a:r>
              <a:rPr lang="vi-VN" noProof="1"/>
              <a:t>ư</a:t>
            </a:r>
            <a:r>
              <a:rPr lang="en-US" noProof="1"/>
              <a:t>ợng (abstraction) </a:t>
            </a:r>
            <a:r>
              <a:rPr lang="vi-VN" noProof="1"/>
              <a:t>không nên phụ thuộc vào chi tiết. Chi tiết nên phụ thuộc vào trừu tượng.</a:t>
            </a:r>
            <a:endParaRPr lang="en-US" noProof="1"/>
          </a:p>
          <a:p>
            <a:pPr algn="just"/>
            <a:r>
              <a:rPr lang="en-US" noProof="1"/>
              <a:t>Các module ở mức trên không nên phụ thuộc vào các module ở mức dưới, mà cả hai nên phụ thuộc vào Trừu tượng (abstraction)</a:t>
            </a:r>
          </a:p>
          <a:p>
            <a:pPr algn="just"/>
            <a:endParaRPr lang="en-US" noProof="1"/>
          </a:p>
        </p:txBody>
      </p:sp>
    </p:spTree>
    <p:extLst>
      <p:ext uri="{BB962C8B-B14F-4D97-AF65-F5344CB8AC3E}">
        <p14:creationId xmlns:p14="http://schemas.microsoft.com/office/powerpoint/2010/main" val="385732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a:t>
            </a:r>
          </a:p>
        </p:txBody>
      </p:sp>
      <p:sp>
        <p:nvSpPr>
          <p:cNvPr id="3" name="Content Placeholder 2"/>
          <p:cNvSpPr>
            <a:spLocks noGrp="1"/>
          </p:cNvSpPr>
          <p:nvPr>
            <p:ph idx="1"/>
          </p:nvPr>
        </p:nvSpPr>
        <p:spPr/>
        <p:txBody>
          <a:bodyPr/>
          <a:lstStyle/>
          <a:p>
            <a:pPr algn="just"/>
            <a:r>
              <a:rPr lang="en-US" noProof="1"/>
              <a:t>Design Pattern (DP - Mẫu Thiết kế) là các giải pháp tổng quát có thể tái sử dụng cho các trường hợp thường gặp khi thiết kế kiến trúc phần mềm.</a:t>
            </a:r>
          </a:p>
          <a:p>
            <a:pPr algn="just"/>
            <a:r>
              <a:rPr lang="en-US" noProof="1"/>
              <a:t>Design Pattern không phải là bản thiết kế hoàn chỉnh có thể dùng để chuyển hoá trực tiếp thành mã nguồn.</a:t>
            </a:r>
          </a:p>
          <a:p>
            <a:pPr algn="just"/>
            <a:r>
              <a:rPr lang="en-US" noProof="1"/>
              <a:t>Design Pattern là các khuôn mẫu (template) để giải quyết vấn đề trong các tình huống khác nhau.</a:t>
            </a:r>
          </a:p>
        </p:txBody>
      </p:sp>
    </p:spTree>
    <p:extLst>
      <p:ext uri="{BB962C8B-B14F-4D97-AF65-F5344CB8AC3E}">
        <p14:creationId xmlns:p14="http://schemas.microsoft.com/office/powerpoint/2010/main" val="3912259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Lợi ích của Design Pattern</a:t>
            </a:r>
          </a:p>
        </p:txBody>
      </p:sp>
      <p:sp>
        <p:nvSpPr>
          <p:cNvPr id="3" name="Content Placeholder 2"/>
          <p:cNvSpPr>
            <a:spLocks noGrp="1"/>
          </p:cNvSpPr>
          <p:nvPr>
            <p:ph idx="1"/>
          </p:nvPr>
        </p:nvSpPr>
        <p:spPr/>
        <p:txBody>
          <a:bodyPr/>
          <a:lstStyle/>
          <a:p>
            <a:pPr algn="just"/>
            <a:r>
              <a:rPr lang="en-US" noProof="1"/>
              <a:t>Đẩy nhanh tốc độ thiết kế và phát triển phần mềm</a:t>
            </a:r>
          </a:p>
          <a:p>
            <a:pPr algn="just"/>
            <a:r>
              <a:rPr lang="en-US" noProof="1"/>
              <a:t>Chất lượng của giải pháp đã được minh chứng</a:t>
            </a:r>
          </a:p>
          <a:p>
            <a:pPr algn="just"/>
            <a:r>
              <a:rPr lang="en-US" noProof="1"/>
              <a:t>Ngăn ngừa các vấn đề phát sinh nếu thiết kế không tốt</a:t>
            </a:r>
          </a:p>
          <a:p>
            <a:pPr algn="just"/>
            <a:r>
              <a:rPr lang="en-US" noProof="1"/>
              <a:t>Có thể áp dụng cho rất nhiều tình huống khác nhau</a:t>
            </a:r>
          </a:p>
          <a:p>
            <a:pPr algn="just"/>
            <a:r>
              <a:rPr lang="en-US" noProof="1"/>
              <a:t>Dễ dàng cộng tác, chia sẻ thiết kế và mã nguồn giữa các bên</a:t>
            </a:r>
          </a:p>
        </p:txBody>
      </p:sp>
    </p:spTree>
    <p:extLst>
      <p:ext uri="{BB962C8B-B14F-4D97-AF65-F5344CB8AC3E}">
        <p14:creationId xmlns:p14="http://schemas.microsoft.com/office/powerpoint/2010/main" val="302360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Phân nhóm Design Pattern</a:t>
            </a:r>
          </a:p>
        </p:txBody>
      </p:sp>
      <p:sp>
        <p:nvSpPr>
          <p:cNvPr id="3" name="Content Placeholder 2"/>
          <p:cNvSpPr>
            <a:spLocks noGrp="1"/>
          </p:cNvSpPr>
          <p:nvPr>
            <p:ph idx="1"/>
          </p:nvPr>
        </p:nvSpPr>
        <p:spPr/>
        <p:txBody>
          <a:bodyPr/>
          <a:lstStyle/>
          <a:p>
            <a:pPr algn="just"/>
            <a:r>
              <a:rPr lang="en-US" noProof="1"/>
              <a:t>Creational Design Pattern:</a:t>
            </a:r>
          </a:p>
          <a:p>
            <a:pPr lvl="1" algn="just"/>
            <a:r>
              <a:rPr lang="en-US" noProof="1"/>
              <a:t>Là nhóm các Design Pattern được sử dụng để giải quyết các vấn đề th</a:t>
            </a:r>
            <a:r>
              <a:rPr lang="vi-VN" noProof="1"/>
              <a:t>ư</a:t>
            </a:r>
            <a:r>
              <a:rPr lang="en-US" noProof="1"/>
              <a:t>ờng gặp đối với việc khởi tạo đối tượng.</a:t>
            </a:r>
          </a:p>
          <a:p>
            <a:pPr algn="just"/>
            <a:r>
              <a:rPr lang="en-US" noProof="1"/>
              <a:t>Structural Design Pattern:</a:t>
            </a:r>
          </a:p>
          <a:p>
            <a:pPr lvl="1" algn="just"/>
            <a:r>
              <a:rPr lang="en-US" noProof="1"/>
              <a:t>Là nhóm các Design Pattern được sử dụng để thiết kế các thành phần của lớp và đối tượng giúp việc dễ dàng</a:t>
            </a:r>
            <a:r>
              <a:rPr lang="vi-VN" noProof="1"/>
              <a:t> nhận ra mối quan hệ giữa các thực thể</a:t>
            </a:r>
            <a:r>
              <a:rPr lang="en-US" noProof="1"/>
              <a:t>.</a:t>
            </a:r>
          </a:p>
          <a:p>
            <a:pPr algn="just"/>
            <a:r>
              <a:rPr lang="en-US" noProof="1"/>
              <a:t>Behavioral Design Pattern:</a:t>
            </a:r>
          </a:p>
          <a:p>
            <a:pPr lvl="1" algn="just"/>
            <a:r>
              <a:rPr lang="en-US" noProof="1"/>
              <a:t>Là nhóm các Design Pattern được sử dụng để giải quyết các vấn đề phổ biến trong </a:t>
            </a:r>
            <a:r>
              <a:rPr lang="vi-VN" noProof="1"/>
              <a:t>giao tiếp giữa các đối tượng</a:t>
            </a:r>
            <a:r>
              <a:rPr lang="en-US" noProof="1"/>
              <a:t>.</a:t>
            </a:r>
          </a:p>
        </p:txBody>
      </p:sp>
    </p:spTree>
    <p:extLst>
      <p:ext uri="{BB962C8B-B14F-4D97-AF65-F5344CB8AC3E}">
        <p14:creationId xmlns:p14="http://schemas.microsoft.com/office/powerpoint/2010/main" val="422764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0C0729-23F7-504B-9A58-23214CB8183E}"/>
              </a:ext>
            </a:extLst>
          </p:cNvPr>
          <p:cNvSpPr>
            <a:spLocks noGrp="1"/>
          </p:cNvSpPr>
          <p:nvPr>
            <p:ph type="title"/>
          </p:nvPr>
        </p:nvSpPr>
        <p:spPr/>
        <p:txBody>
          <a:bodyPr/>
          <a:lstStyle/>
          <a:p>
            <a:r>
              <a:rPr lang="en-US" noProof="1"/>
              <a:t>Creational Design Pattern</a:t>
            </a:r>
            <a:endParaRPr lang="vi-VN" dirty="0"/>
          </a:p>
        </p:txBody>
      </p:sp>
      <p:sp>
        <p:nvSpPr>
          <p:cNvPr id="5" name="Text Placeholder 4">
            <a:extLst>
              <a:ext uri="{FF2B5EF4-FFF2-40B4-BE49-F238E27FC236}">
                <a16:creationId xmlns:a16="http://schemas.microsoft.com/office/drawing/2014/main" id="{23FAEC7E-E8EC-374D-A52D-51163B287282}"/>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213095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Các Creational Design Pattern thông dụng</a:t>
            </a:r>
          </a:p>
        </p:txBody>
      </p:sp>
      <p:sp>
        <p:nvSpPr>
          <p:cNvPr id="3" name="Content Placeholder 2"/>
          <p:cNvSpPr>
            <a:spLocks noGrp="1"/>
          </p:cNvSpPr>
          <p:nvPr>
            <p:ph idx="1"/>
          </p:nvPr>
        </p:nvSpPr>
        <p:spPr>
          <a:xfrm>
            <a:off x="838200" y="1120022"/>
            <a:ext cx="10739034" cy="5056942"/>
          </a:xfrm>
        </p:spPr>
        <p:txBody>
          <a:bodyPr/>
          <a:lstStyle/>
          <a:p>
            <a:pPr algn="just"/>
            <a:r>
              <a:rPr lang="en-US" noProof="1"/>
              <a:t>Singleton</a:t>
            </a:r>
          </a:p>
          <a:p>
            <a:pPr lvl="1" algn="just"/>
            <a:r>
              <a:rPr lang="en-US" noProof="1"/>
              <a:t>Giải quyết vấn đề: Ứng dụng chỉ cần duy nhất đối tượng của một lớp nào đó.</a:t>
            </a:r>
          </a:p>
          <a:p>
            <a:pPr algn="just"/>
            <a:r>
              <a:rPr lang="en-US" noProof="1"/>
              <a:t>Factory Method</a:t>
            </a:r>
          </a:p>
          <a:p>
            <a:pPr lvl="1" algn="just"/>
            <a:r>
              <a:rPr lang="en-US" noProof="1"/>
              <a:t>Giải quyết vấn đề: Các ứng dụng riêng lẻ xác định các đối t</a:t>
            </a:r>
            <a:r>
              <a:rPr lang="vi-VN" noProof="1"/>
              <a:t>ư</a:t>
            </a:r>
            <a:r>
              <a:rPr lang="en-US" noProof="1"/>
              <a:t>ợng miền của riêng chúng và cung cấp sự khởi tạo những đối t</a:t>
            </a:r>
            <a:r>
              <a:rPr lang="vi-VN" noProof="1"/>
              <a:t>ư</a:t>
            </a:r>
            <a:r>
              <a:rPr lang="en-US" noProof="1"/>
              <a:t>ợng này.</a:t>
            </a:r>
          </a:p>
          <a:p>
            <a:pPr algn="just"/>
            <a:r>
              <a:rPr lang="en-US" noProof="1"/>
              <a:t>Object Pool</a:t>
            </a:r>
          </a:p>
          <a:p>
            <a:pPr lvl="1" algn="just"/>
            <a:r>
              <a:rPr lang="en-US" noProof="1"/>
              <a:t>Giải quyết vấn đề: Giới hạn số l</a:t>
            </a:r>
            <a:r>
              <a:rPr lang="vi-VN" noProof="1"/>
              <a:t>ư</a:t>
            </a:r>
            <a:r>
              <a:rPr lang="en-US" noProof="1"/>
              <a:t>ợng các đối tượng và tái sử dụng chúng thay vì phải tạo ra quá nhiều đối tượng khiến tốn kém tài nguyên.</a:t>
            </a:r>
          </a:p>
        </p:txBody>
      </p:sp>
    </p:spTree>
    <p:extLst>
      <p:ext uri="{BB962C8B-B14F-4D97-AF65-F5344CB8AC3E}">
        <p14:creationId xmlns:p14="http://schemas.microsoft.com/office/powerpoint/2010/main" val="3740534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Singleton</a:t>
            </a:r>
            <a:endParaRPr lang="en-US" dirty="0"/>
          </a:p>
        </p:txBody>
      </p:sp>
      <p:sp>
        <p:nvSpPr>
          <p:cNvPr id="3" name="Content Placeholder 2"/>
          <p:cNvSpPr>
            <a:spLocks noGrp="1"/>
          </p:cNvSpPr>
          <p:nvPr>
            <p:ph idx="1"/>
          </p:nvPr>
        </p:nvSpPr>
        <p:spPr/>
        <p:txBody>
          <a:bodyPr>
            <a:normAutofit/>
          </a:bodyPr>
          <a:lstStyle/>
          <a:p>
            <a:pPr algn="just"/>
            <a:r>
              <a:rPr lang="en-US" dirty="0"/>
              <a:t>Singleton </a:t>
            </a:r>
            <a:r>
              <a:rPr lang="en-US" dirty="0" err="1"/>
              <a:t>là</a:t>
            </a:r>
            <a:r>
              <a:rPr lang="en-US" dirty="0"/>
              <a:t> </a:t>
            </a:r>
            <a:r>
              <a:rPr lang="en-US" dirty="0" err="1"/>
              <a:t>một</a:t>
            </a:r>
            <a:r>
              <a:rPr lang="en-US" dirty="0"/>
              <a:t> </a:t>
            </a:r>
            <a:r>
              <a:rPr lang="en-US" dirty="0" err="1"/>
              <a:t>mẫu</a:t>
            </a:r>
            <a:r>
              <a:rPr lang="en-US" dirty="0"/>
              <a:t> </a:t>
            </a:r>
            <a:r>
              <a:rPr lang="en-US" dirty="0" err="1"/>
              <a:t>thiết</a:t>
            </a:r>
            <a:r>
              <a:rPr lang="en-US" dirty="0"/>
              <a:t> </a:t>
            </a:r>
            <a:r>
              <a:rPr lang="en-US" err="1"/>
              <a:t>kế</a:t>
            </a:r>
            <a:r>
              <a:rPr lang="en-US"/>
              <a:t> thuộc nhóm creational </a:t>
            </a:r>
            <a:r>
              <a:rPr lang="en-US" dirty="0" err="1"/>
              <a:t>cho</a:t>
            </a:r>
            <a:r>
              <a:rPr lang="en-US" dirty="0"/>
              <a:t> </a:t>
            </a:r>
            <a:r>
              <a:rPr lang="en-US" dirty="0" err="1"/>
              <a:t>phép</a:t>
            </a:r>
            <a:r>
              <a:rPr lang="en-US" dirty="0"/>
              <a:t> </a:t>
            </a:r>
            <a:r>
              <a:rPr lang="en-US" dirty="0" err="1"/>
              <a:t>bạn</a:t>
            </a:r>
            <a:r>
              <a:rPr lang="en-US" dirty="0"/>
              <a:t> </a:t>
            </a:r>
            <a:r>
              <a:rPr lang="en-US" dirty="0" err="1"/>
              <a:t>đảm</a:t>
            </a:r>
            <a:r>
              <a:rPr lang="en-US" dirty="0"/>
              <a:t> </a:t>
            </a:r>
            <a:r>
              <a:rPr lang="en-US" dirty="0" err="1"/>
              <a:t>bảo</a:t>
            </a:r>
            <a:r>
              <a:rPr lang="en-US" dirty="0"/>
              <a:t> </a:t>
            </a:r>
            <a:r>
              <a:rPr lang="en-US" dirty="0" err="1"/>
              <a:t>rằng</a:t>
            </a:r>
            <a:r>
              <a:rPr lang="en-US" dirty="0"/>
              <a:t> </a:t>
            </a:r>
            <a:r>
              <a:rPr lang="en-US" dirty="0" err="1"/>
              <a:t>một</a:t>
            </a:r>
            <a:r>
              <a:rPr lang="en-US" dirty="0"/>
              <a:t> </a:t>
            </a:r>
            <a:r>
              <a:rPr lang="en-US" dirty="0" err="1"/>
              <a:t>lớp</a:t>
            </a:r>
            <a:r>
              <a:rPr lang="en-US" dirty="0"/>
              <a:t> </a:t>
            </a:r>
            <a:r>
              <a:rPr lang="en-US" dirty="0" err="1"/>
              <a:t>chỉ</a:t>
            </a:r>
            <a:r>
              <a:rPr lang="en-US" dirty="0"/>
              <a:t> </a:t>
            </a:r>
            <a:r>
              <a:rPr lang="en-US" dirty="0" err="1"/>
              <a:t>có</a:t>
            </a:r>
            <a:r>
              <a:rPr lang="en-US" dirty="0"/>
              <a:t> </a:t>
            </a:r>
            <a:r>
              <a:rPr lang="en-US" dirty="0" err="1"/>
              <a:t>một</a:t>
            </a:r>
            <a:r>
              <a:rPr lang="en-US" dirty="0"/>
              <a:t> </a:t>
            </a:r>
            <a:r>
              <a:rPr lang="vi-VN" dirty="0"/>
              <a:t>đối tượng </a:t>
            </a:r>
            <a:r>
              <a:rPr lang="en-US" dirty="0" err="1"/>
              <a:t>thể</a:t>
            </a:r>
            <a:r>
              <a:rPr lang="en-US" dirty="0"/>
              <a:t> </a:t>
            </a:r>
            <a:r>
              <a:rPr lang="en-US" dirty="0" err="1"/>
              <a:t>hiện</a:t>
            </a:r>
            <a:r>
              <a:rPr lang="en-US" dirty="0"/>
              <a:t> </a:t>
            </a:r>
            <a:r>
              <a:rPr lang="en-US" dirty="0" err="1"/>
              <a:t>và</a:t>
            </a:r>
            <a:r>
              <a:rPr lang="en-US" dirty="0"/>
              <a:t> </a:t>
            </a:r>
            <a:r>
              <a:rPr lang="en-US" dirty="0" err="1"/>
              <a:t>cung</a:t>
            </a:r>
            <a:r>
              <a:rPr lang="en-US" dirty="0"/>
              <a:t> </a:t>
            </a:r>
            <a:r>
              <a:rPr lang="en-US" dirty="0" err="1"/>
              <a:t>cấp</a:t>
            </a:r>
            <a:r>
              <a:rPr lang="en-US" dirty="0"/>
              <a:t> </a:t>
            </a:r>
            <a:r>
              <a:rPr lang="en-US" dirty="0" err="1"/>
              <a:t>truy</a:t>
            </a:r>
            <a:r>
              <a:rPr lang="en-US" dirty="0"/>
              <a:t> </a:t>
            </a:r>
            <a:r>
              <a:rPr lang="en-US" dirty="0" err="1"/>
              <a:t>cập</a:t>
            </a:r>
            <a:r>
              <a:rPr lang="en-US" dirty="0"/>
              <a:t> </a:t>
            </a:r>
            <a:r>
              <a:rPr lang="vi-VN" dirty="0"/>
              <a:t>đối tượng </a:t>
            </a:r>
            <a:r>
              <a:rPr lang="en-US" dirty="0" err="1"/>
              <a:t>này</a:t>
            </a:r>
            <a:r>
              <a:rPr lang="en-US" dirty="0"/>
              <a:t> </a:t>
            </a:r>
            <a:r>
              <a:rPr lang="en-US" dirty="0" err="1"/>
              <a:t>với</a:t>
            </a:r>
            <a:r>
              <a:rPr lang="en-US" dirty="0"/>
              <a:t> </a:t>
            </a:r>
            <a:r>
              <a:rPr lang="en-US" dirty="0" err="1"/>
              <a:t>phạm</a:t>
            </a:r>
            <a:r>
              <a:rPr lang="en-US" dirty="0"/>
              <a:t> vi </a:t>
            </a:r>
            <a:r>
              <a:rPr lang="en-US" dirty="0" err="1"/>
              <a:t>toàn</a:t>
            </a:r>
            <a:r>
              <a:rPr lang="en-US" dirty="0"/>
              <a:t> </a:t>
            </a:r>
            <a:r>
              <a:rPr lang="en-US" dirty="0" err="1"/>
              <a:t>ứng</a:t>
            </a:r>
            <a:r>
              <a:rPr lang="en-US" dirty="0"/>
              <a:t> </a:t>
            </a:r>
            <a:r>
              <a:rPr lang="en-US" dirty="0" err="1"/>
              <a:t>dụng</a:t>
            </a:r>
            <a:r>
              <a:rPr lang="en-US" dirty="0"/>
              <a:t>.</a:t>
            </a:r>
          </a:p>
          <a:p>
            <a:pPr algn="just"/>
            <a:r>
              <a:rPr lang="en-US" dirty="0"/>
              <a:t>Singleton </a:t>
            </a:r>
            <a:r>
              <a:rPr lang="en-US" dirty="0" err="1"/>
              <a:t>đảm</a:t>
            </a:r>
            <a:r>
              <a:rPr lang="en-US" dirty="0"/>
              <a:t> </a:t>
            </a:r>
            <a:r>
              <a:rPr lang="en-US" dirty="0" err="1"/>
              <a:t>bảo</a:t>
            </a:r>
            <a:r>
              <a:rPr lang="en-US" dirty="0"/>
              <a:t> </a:t>
            </a:r>
            <a:r>
              <a:rPr lang="en-US" dirty="0" err="1"/>
              <a:t>chỉ</a:t>
            </a:r>
            <a:r>
              <a:rPr lang="en-US" dirty="0"/>
              <a:t> </a:t>
            </a:r>
            <a:r>
              <a:rPr lang="en-US" dirty="0" err="1"/>
              <a:t>duy</a:t>
            </a:r>
            <a:r>
              <a:rPr lang="en-US" dirty="0"/>
              <a:t> </a:t>
            </a:r>
            <a:r>
              <a:rPr lang="en-US" dirty="0" err="1"/>
              <a:t>nhất</a:t>
            </a:r>
            <a:r>
              <a:rPr lang="en-US" dirty="0"/>
              <a:t> </a:t>
            </a:r>
            <a:r>
              <a:rPr lang="en-US" dirty="0" err="1"/>
              <a:t>môt</a:t>
            </a:r>
            <a:r>
              <a:rPr lang="en-US" dirty="0"/>
              <a:t> </a:t>
            </a:r>
            <a:r>
              <a:rPr lang="vi-VN" dirty="0"/>
              <a:t>thể hiện mới</a:t>
            </a:r>
            <a:r>
              <a:rPr lang="en-US" dirty="0"/>
              <a:t> (new instance) </a:t>
            </a:r>
            <a:r>
              <a:rPr lang="en-US" dirty="0" err="1"/>
              <a:t>được</a:t>
            </a:r>
            <a:r>
              <a:rPr lang="en-US" dirty="0"/>
              <a:t> </a:t>
            </a:r>
            <a:r>
              <a:rPr lang="en-US" dirty="0" err="1"/>
              <a:t>tạo</a:t>
            </a:r>
            <a:r>
              <a:rPr lang="en-US" dirty="0"/>
              <a:t> </a:t>
            </a:r>
            <a:r>
              <a:rPr lang="en-US" dirty="0" err="1"/>
              <a:t>ra</a:t>
            </a:r>
            <a:r>
              <a:rPr lang="en-US" dirty="0"/>
              <a:t> </a:t>
            </a:r>
            <a:r>
              <a:rPr lang="en-US" dirty="0" err="1"/>
              <a:t>và</a:t>
            </a:r>
            <a:r>
              <a:rPr lang="en-US" dirty="0"/>
              <a:t> </a:t>
            </a:r>
            <a:r>
              <a:rPr lang="en-US" dirty="0" err="1"/>
              <a:t>nó</a:t>
            </a:r>
            <a:r>
              <a:rPr lang="en-US" dirty="0"/>
              <a:t> </a:t>
            </a:r>
            <a:r>
              <a:rPr lang="en-US" dirty="0" err="1"/>
              <a:t>sẽ</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bạn</a:t>
            </a:r>
            <a:r>
              <a:rPr lang="en-US" dirty="0"/>
              <a:t> </a:t>
            </a:r>
            <a:r>
              <a:rPr lang="en-US" dirty="0" err="1"/>
              <a:t>một</a:t>
            </a:r>
            <a:r>
              <a:rPr lang="en-US" dirty="0"/>
              <a:t> </a:t>
            </a:r>
            <a:r>
              <a:rPr lang="vi-VN" dirty="0"/>
              <a:t>phương thức </a:t>
            </a:r>
            <a:r>
              <a:rPr lang="en-US" dirty="0" err="1"/>
              <a:t>để</a:t>
            </a:r>
            <a:r>
              <a:rPr lang="en-US" dirty="0"/>
              <a:t> </a:t>
            </a:r>
            <a:r>
              <a:rPr lang="en-US" dirty="0" err="1"/>
              <a:t>truy</a:t>
            </a:r>
            <a:r>
              <a:rPr lang="en-US" dirty="0"/>
              <a:t> </a:t>
            </a:r>
            <a:r>
              <a:rPr lang="en-US" dirty="0" err="1"/>
              <a:t>cập</a:t>
            </a:r>
            <a:r>
              <a:rPr lang="en-US" dirty="0"/>
              <a:t> </a:t>
            </a:r>
            <a:r>
              <a:rPr lang="en-US" dirty="0" err="1"/>
              <a:t>đến</a:t>
            </a:r>
            <a:r>
              <a:rPr lang="en-US" dirty="0"/>
              <a:t> </a:t>
            </a:r>
            <a:r>
              <a:rPr lang="en-US" dirty="0" err="1"/>
              <a:t>thực</a:t>
            </a:r>
            <a:r>
              <a:rPr lang="en-US" dirty="0"/>
              <a:t> </a:t>
            </a:r>
            <a:r>
              <a:rPr lang="en-US" dirty="0" err="1"/>
              <a:t>thể</a:t>
            </a:r>
            <a:r>
              <a:rPr lang="en-US" dirty="0"/>
              <a:t> </a:t>
            </a:r>
            <a:r>
              <a:rPr lang="en-US" dirty="0" err="1"/>
              <a:t>đó</a:t>
            </a:r>
            <a:r>
              <a:rPr lang="en-US" dirty="0"/>
              <a:t>.</a:t>
            </a:r>
          </a:p>
          <a:p>
            <a:pPr algn="just"/>
            <a:r>
              <a:rPr lang="en-US" err="1"/>
              <a:t>Một</a:t>
            </a:r>
            <a:r>
              <a:rPr lang="en-US"/>
              <a:t> lớp thiết kế theo Singleton Pattern có </a:t>
            </a:r>
            <a:r>
              <a:rPr lang="en-US" dirty="0" err="1"/>
              <a:t>các</a:t>
            </a:r>
            <a:r>
              <a:rPr lang="en-US" dirty="0"/>
              <a:t> </a:t>
            </a:r>
            <a:r>
              <a:rPr lang="en-US" dirty="0" err="1"/>
              <a:t>đặc</a:t>
            </a:r>
            <a:r>
              <a:rPr lang="en-US" dirty="0"/>
              <a:t> </a:t>
            </a:r>
            <a:r>
              <a:rPr lang="en-US" dirty="0" err="1"/>
              <a:t>điểm</a:t>
            </a:r>
            <a:r>
              <a:rPr lang="en-US" dirty="0"/>
              <a:t>:</a:t>
            </a:r>
          </a:p>
          <a:p>
            <a:pPr lvl="1" algn="just"/>
            <a:r>
              <a:rPr lang="vi-VN" dirty="0"/>
              <a:t>Phương thức </a:t>
            </a:r>
            <a:r>
              <a:rPr lang="en-US" dirty="0" err="1"/>
              <a:t>khởi</a:t>
            </a:r>
            <a:r>
              <a:rPr lang="en-US" dirty="0"/>
              <a:t> </a:t>
            </a:r>
            <a:r>
              <a:rPr lang="en-US" dirty="0" err="1"/>
              <a:t>tạo</a:t>
            </a:r>
            <a:r>
              <a:rPr lang="en-US" dirty="0"/>
              <a:t> private </a:t>
            </a:r>
            <a:r>
              <a:rPr lang="en-US" dirty="0" err="1"/>
              <a:t>để</a:t>
            </a:r>
            <a:r>
              <a:rPr lang="en-US" dirty="0"/>
              <a:t> </a:t>
            </a:r>
            <a:r>
              <a:rPr lang="en-US" dirty="0" err="1"/>
              <a:t>ngăn</a:t>
            </a:r>
            <a:r>
              <a:rPr lang="en-US" dirty="0"/>
              <a:t> </a:t>
            </a:r>
            <a:r>
              <a:rPr lang="en-US" dirty="0" err="1"/>
              <a:t>cản</a:t>
            </a:r>
            <a:r>
              <a:rPr lang="en-US" dirty="0"/>
              <a:t> </a:t>
            </a:r>
            <a:r>
              <a:rPr lang="en-US" dirty="0" err="1"/>
              <a:t>việc</a:t>
            </a:r>
            <a:r>
              <a:rPr lang="en-US" dirty="0"/>
              <a:t> </a:t>
            </a:r>
            <a:r>
              <a:rPr lang="en-US" dirty="0" err="1"/>
              <a:t>tạo</a:t>
            </a:r>
            <a:r>
              <a:rPr lang="en-US" dirty="0"/>
              <a:t> </a:t>
            </a:r>
            <a:r>
              <a:rPr lang="en-US" dirty="0" err="1"/>
              <a:t>thể</a:t>
            </a:r>
            <a:r>
              <a:rPr lang="en-US" dirty="0"/>
              <a:t> </a:t>
            </a:r>
            <a:r>
              <a:rPr lang="en-US" dirty="0" err="1"/>
              <a:t>hiện</a:t>
            </a:r>
            <a:r>
              <a:rPr lang="en-US" dirty="0"/>
              <a:t> </a:t>
            </a:r>
            <a:r>
              <a:rPr lang="en-US" dirty="0" err="1"/>
              <a:t>của</a:t>
            </a:r>
            <a:r>
              <a:rPr lang="en-US" dirty="0"/>
              <a:t> class </a:t>
            </a:r>
            <a:r>
              <a:rPr lang="en-US" dirty="0" err="1"/>
              <a:t>từ</a:t>
            </a:r>
            <a:r>
              <a:rPr lang="en-US" dirty="0"/>
              <a:t> </a:t>
            </a:r>
            <a:r>
              <a:rPr lang="en-US" dirty="0" err="1"/>
              <a:t>các</a:t>
            </a:r>
            <a:r>
              <a:rPr lang="en-US" dirty="0"/>
              <a:t> </a:t>
            </a:r>
            <a:r>
              <a:rPr lang="vi-VN"/>
              <a:t>lớp </a:t>
            </a:r>
            <a:r>
              <a:rPr lang="en-US"/>
              <a:t>khác.</a:t>
            </a:r>
            <a:endParaRPr lang="en-US" dirty="0"/>
          </a:p>
          <a:p>
            <a:pPr lvl="1" algn="just"/>
            <a:r>
              <a:rPr lang="en-US" dirty="0" err="1"/>
              <a:t>Biến</a:t>
            </a:r>
            <a:r>
              <a:rPr lang="en-US" dirty="0"/>
              <a:t> private static </a:t>
            </a:r>
            <a:r>
              <a:rPr lang="en-US" dirty="0" err="1"/>
              <a:t>của</a:t>
            </a:r>
            <a:r>
              <a:rPr lang="en-US" dirty="0"/>
              <a:t> class, </a:t>
            </a:r>
            <a:r>
              <a:rPr lang="en-US" dirty="0" err="1"/>
              <a:t>nó</a:t>
            </a:r>
            <a:r>
              <a:rPr lang="en-US" dirty="0"/>
              <a:t> </a:t>
            </a:r>
            <a:r>
              <a:rPr lang="en-US" dirty="0" err="1"/>
              <a:t>là</a:t>
            </a:r>
            <a:r>
              <a:rPr lang="en-US" dirty="0"/>
              <a:t> </a:t>
            </a:r>
            <a:r>
              <a:rPr lang="en-US" dirty="0" err="1"/>
              <a:t>thể</a:t>
            </a:r>
            <a:r>
              <a:rPr lang="en-US" dirty="0"/>
              <a:t> </a:t>
            </a:r>
            <a:r>
              <a:rPr lang="en-US" dirty="0" err="1"/>
              <a:t>hiện</a:t>
            </a:r>
            <a:r>
              <a:rPr lang="en-US" dirty="0"/>
              <a:t> </a:t>
            </a:r>
            <a:r>
              <a:rPr lang="en-US" dirty="0" err="1"/>
              <a:t>duy</a:t>
            </a:r>
            <a:r>
              <a:rPr lang="en-US" dirty="0"/>
              <a:t> </a:t>
            </a:r>
            <a:r>
              <a:rPr lang="en-US" dirty="0" err="1"/>
              <a:t>nhất</a:t>
            </a:r>
            <a:r>
              <a:rPr lang="en-US" dirty="0"/>
              <a:t> </a:t>
            </a:r>
            <a:r>
              <a:rPr lang="en-US" dirty="0" err="1"/>
              <a:t>của</a:t>
            </a:r>
            <a:r>
              <a:rPr lang="en-US" dirty="0"/>
              <a:t> </a:t>
            </a:r>
            <a:r>
              <a:rPr lang="vi-VN" dirty="0"/>
              <a:t>lớp</a:t>
            </a:r>
            <a:r>
              <a:rPr lang="en-US" dirty="0"/>
              <a:t>.</a:t>
            </a:r>
          </a:p>
          <a:p>
            <a:pPr lvl="1" algn="just"/>
            <a:r>
              <a:rPr lang="vi-VN" dirty="0"/>
              <a:t>Có một phương thức </a:t>
            </a:r>
            <a:r>
              <a:rPr lang="en-US" dirty="0"/>
              <a:t>public static </a:t>
            </a:r>
            <a:r>
              <a:rPr lang="en-US" dirty="0" err="1"/>
              <a:t>để</a:t>
            </a:r>
            <a:r>
              <a:rPr lang="en-US" dirty="0"/>
              <a:t> </a:t>
            </a:r>
            <a:r>
              <a:rPr lang="en-US" dirty="0" err="1"/>
              <a:t>trả</a:t>
            </a:r>
            <a:r>
              <a:rPr lang="en-US" dirty="0"/>
              <a:t> </a:t>
            </a:r>
            <a:r>
              <a:rPr lang="en-US" dirty="0" err="1"/>
              <a:t>về</a:t>
            </a:r>
            <a:r>
              <a:rPr lang="en-US" dirty="0"/>
              <a:t> </a:t>
            </a:r>
            <a:r>
              <a:rPr lang="en-US" dirty="0" err="1"/>
              <a:t>thể</a:t>
            </a:r>
            <a:r>
              <a:rPr lang="en-US" dirty="0"/>
              <a:t> </a:t>
            </a:r>
            <a:r>
              <a:rPr lang="en-US" dirty="0" err="1"/>
              <a:t>hiện</a:t>
            </a:r>
            <a:r>
              <a:rPr lang="en-US" dirty="0"/>
              <a:t> </a:t>
            </a:r>
            <a:r>
              <a:rPr lang="en-US" dirty="0" err="1"/>
              <a:t>của</a:t>
            </a:r>
            <a:r>
              <a:rPr lang="en-US" dirty="0"/>
              <a:t> </a:t>
            </a:r>
            <a:r>
              <a:rPr lang="vi-VN" dirty="0"/>
              <a:t>lớp</a:t>
            </a:r>
            <a:r>
              <a:rPr lang="en-US" dirty="0"/>
              <a:t>.</a:t>
            </a:r>
          </a:p>
          <a:p>
            <a:pPr algn="just"/>
            <a:endParaRPr lang="en-US" dirty="0"/>
          </a:p>
        </p:txBody>
      </p:sp>
    </p:spTree>
    <p:extLst>
      <p:ext uri="{BB962C8B-B14F-4D97-AF65-F5344CB8AC3E}">
        <p14:creationId xmlns:p14="http://schemas.microsoft.com/office/powerpoint/2010/main" val="1959517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Singleton - 2</a:t>
            </a:r>
            <a:endParaRPr lang="en-US" dirty="0"/>
          </a:p>
        </p:txBody>
      </p:sp>
      <p:pic>
        <p:nvPicPr>
          <p:cNvPr id="8" name="Picture 7"/>
          <p:cNvPicPr>
            <a:picLocks noChangeAspect="1"/>
          </p:cNvPicPr>
          <p:nvPr/>
        </p:nvPicPr>
        <p:blipFill>
          <a:blip r:embed="rId3"/>
          <a:stretch>
            <a:fillRect/>
          </a:stretch>
        </p:blipFill>
        <p:spPr>
          <a:xfrm>
            <a:off x="906566" y="2760292"/>
            <a:ext cx="4874322" cy="17852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100" y="1570139"/>
            <a:ext cx="5219700" cy="4165600"/>
          </a:xfrm>
          <a:prstGeom prst="rect">
            <a:avLst/>
          </a:prstGeom>
        </p:spPr>
      </p:pic>
    </p:spTree>
    <p:extLst>
      <p:ext uri="{BB962C8B-B14F-4D97-AF65-F5344CB8AC3E}">
        <p14:creationId xmlns:p14="http://schemas.microsoft.com/office/powerpoint/2010/main" val="32463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Factory Method</a:t>
            </a:r>
          </a:p>
        </p:txBody>
      </p:sp>
      <p:sp>
        <p:nvSpPr>
          <p:cNvPr id="3" name="Rectangle 2">
            <a:extLst>
              <a:ext uri="{FF2B5EF4-FFF2-40B4-BE49-F238E27FC236}">
                <a16:creationId xmlns:a16="http://schemas.microsoft.com/office/drawing/2014/main" id="{EFFE1476-109E-45CA-A6C6-AE8DF010429C}"/>
              </a:ext>
            </a:extLst>
          </p:cNvPr>
          <p:cNvSpPr/>
          <p:nvPr/>
        </p:nvSpPr>
        <p:spPr>
          <a:xfrm>
            <a:off x="838200" y="1048769"/>
            <a:ext cx="10646044" cy="3108543"/>
          </a:xfrm>
          <a:prstGeom prst="rect">
            <a:avLst/>
          </a:prstGeom>
        </p:spPr>
        <p:txBody>
          <a:bodyPr wrap="square">
            <a:spAutoFit/>
          </a:bodyPr>
          <a:lstStyle/>
          <a:p>
            <a:pPr marL="457200" indent="-457200">
              <a:buFont typeface="Arial" panose="020B0604020202020204" pitchFamily="34" charset="0"/>
              <a:buChar char="•"/>
            </a:pPr>
            <a:r>
              <a:rPr lang="vi-VN" sz="2800">
                <a:latin typeface="Myriad Pro" charset="0"/>
              </a:rPr>
              <a:t>Đây là </a:t>
            </a:r>
            <a:r>
              <a:rPr lang="en-US" sz="2800">
                <a:latin typeface="Myriad Pro" charset="0"/>
              </a:rPr>
              <a:t>mẫu thiết kể</a:t>
            </a:r>
            <a:r>
              <a:rPr lang="vi-VN" sz="2800">
                <a:latin typeface="Myriad Pro" charset="0"/>
              </a:rPr>
              <a:t> </a:t>
            </a:r>
            <a:r>
              <a:rPr lang="en-US" sz="2800">
                <a:latin typeface="Myriad Pro" charset="0"/>
              </a:rPr>
              <a:t>có thể xem là </a:t>
            </a:r>
            <a:r>
              <a:rPr lang="vi-VN" sz="2800">
                <a:latin typeface="Myriad Pro" charset="0"/>
              </a:rPr>
              <a:t>được sử dụng phổ biến nhất, với mục đích quản lý và khởi tạo các đối tượng một cách linh hoạt</a:t>
            </a:r>
            <a:r>
              <a:rPr lang="en-US" sz="2800">
                <a:latin typeface="Myriad Pro" charset="0"/>
              </a:rPr>
              <a:t>.</a:t>
            </a:r>
          </a:p>
          <a:p>
            <a:pPr marL="457200" indent="-457200">
              <a:buFont typeface="Arial" panose="020B0604020202020204" pitchFamily="34" charset="0"/>
              <a:buChar char="•"/>
            </a:pPr>
            <a:r>
              <a:rPr lang="vi-VN" sz="2800">
                <a:latin typeface="Myriad Pro" charset="0"/>
              </a:rPr>
              <a:t>Factory Method định nghĩa một interface </a:t>
            </a:r>
            <a:r>
              <a:rPr lang="en-US" sz="2800">
                <a:latin typeface="Myriad Pro" charset="0"/>
              </a:rPr>
              <a:t>dành cho</a:t>
            </a:r>
            <a:r>
              <a:rPr lang="vi-VN" sz="2800">
                <a:latin typeface="Myriad Pro" charset="0"/>
              </a:rPr>
              <a:t> việc tạo ra đối tượng, nhưng để lớp con quyết định lớp nào sẽ được </a:t>
            </a:r>
            <a:r>
              <a:rPr lang="en-US" sz="2800">
                <a:latin typeface="Myriad Pro" charset="0"/>
              </a:rPr>
              <a:t>dùng để </a:t>
            </a:r>
            <a:r>
              <a:rPr lang="vi-VN" sz="2800">
                <a:latin typeface="Myriad Pro" charset="0"/>
              </a:rPr>
              <a:t>khởi tạo đối tượng.</a:t>
            </a:r>
            <a:endParaRPr lang="en-US" sz="2800">
              <a:latin typeface="Myriad Pro" charset="0"/>
            </a:endParaRPr>
          </a:p>
          <a:p>
            <a:pPr marL="457200" indent="-457200">
              <a:buFont typeface="Arial" panose="020B0604020202020204" pitchFamily="34" charset="0"/>
              <a:buChar char="•"/>
            </a:pPr>
            <a:r>
              <a:rPr lang="en-US" sz="2800">
                <a:latin typeface="Myriad Pro" charset="0"/>
              </a:rPr>
              <a:t>Factory Method </a:t>
            </a:r>
            <a:r>
              <a:rPr lang="vi-VN" sz="2800">
                <a:latin typeface="Myriad Pro" charset="0"/>
              </a:rPr>
              <a:t>tương tự Abstract Factory </a:t>
            </a:r>
            <a:r>
              <a:rPr lang="en-US" sz="2800">
                <a:latin typeface="Myriad Pro" charset="0"/>
              </a:rPr>
              <a:t>nh</a:t>
            </a:r>
            <a:r>
              <a:rPr lang="vi-VN" sz="2800">
                <a:latin typeface="Myriad Pro" charset="0"/>
              </a:rPr>
              <a:t>ư</a:t>
            </a:r>
            <a:r>
              <a:rPr lang="en-US" sz="2800">
                <a:latin typeface="Myriad Pro" charset="0"/>
              </a:rPr>
              <a:t>ng khác với Factory Method, Abstract Factory là factory của các factory.</a:t>
            </a:r>
          </a:p>
        </p:txBody>
      </p:sp>
    </p:spTree>
    <p:extLst>
      <p:ext uri="{BB962C8B-B14F-4D97-AF65-F5344CB8AC3E}">
        <p14:creationId xmlns:p14="http://schemas.microsoft.com/office/powerpoint/2010/main" val="429476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Factory Method - 2</a:t>
            </a:r>
            <a:endParaRPr lang="en-US" dirty="0"/>
          </a:p>
        </p:txBody>
      </p:sp>
      <p:pic>
        <p:nvPicPr>
          <p:cNvPr id="5" name="Picture 4"/>
          <p:cNvPicPr>
            <a:picLocks noChangeAspect="1"/>
          </p:cNvPicPr>
          <p:nvPr/>
        </p:nvPicPr>
        <p:blipFill>
          <a:blip r:embed="rId3"/>
          <a:stretch>
            <a:fillRect/>
          </a:stretch>
        </p:blipFill>
        <p:spPr>
          <a:xfrm>
            <a:off x="2521009" y="1573916"/>
            <a:ext cx="7149981" cy="3787427"/>
          </a:xfrm>
          <a:prstGeom prst="rect">
            <a:avLst/>
          </a:prstGeom>
        </p:spPr>
      </p:pic>
    </p:spTree>
    <p:extLst>
      <p:ext uri="{BB962C8B-B14F-4D97-AF65-F5344CB8AC3E}">
        <p14:creationId xmlns:p14="http://schemas.microsoft.com/office/powerpoint/2010/main" val="868263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prstGeom prst="rect">
            <a:avLst/>
          </a:prstGeom>
        </p:spPr>
        <p:txBody>
          <a:bodyPr/>
          <a:lstStyle/>
          <a:p>
            <a:r>
              <a:rPr lang="vi-VN" dirty="0"/>
              <a:t>Mục tiêu</a:t>
            </a:r>
            <a:endParaRPr dirty="0"/>
          </a:p>
        </p:txBody>
      </p:sp>
      <p:sp>
        <p:nvSpPr>
          <p:cNvPr id="122" name="Content Placeholder 2"/>
          <p:cNvSpPr txBox="1">
            <a:spLocks noGrp="1"/>
          </p:cNvSpPr>
          <p:nvPr>
            <p:ph sz="half" idx="1"/>
          </p:nvPr>
        </p:nvSpPr>
        <p:spPr>
          <a:xfrm>
            <a:off x="838200" y="1283677"/>
            <a:ext cx="5181600" cy="4893286"/>
          </a:xfrm>
          <a:prstGeom prst="rect">
            <a:avLst/>
          </a:prstGeom>
        </p:spPr>
        <p:txBody>
          <a:bodyPr>
            <a:normAutofit fontScale="85000" lnSpcReduction="20000"/>
          </a:bodyPr>
          <a:lstStyle/>
          <a:p>
            <a:r>
              <a:rPr lang="en-US" noProof="1"/>
              <a:t>Trình bày được ý nghĩa của nguyên lý </a:t>
            </a:r>
            <a:r>
              <a:rPr lang="en-US" b="1" noProof="1"/>
              <a:t>SOLID</a:t>
            </a:r>
          </a:p>
          <a:p>
            <a:r>
              <a:rPr lang="en-US" noProof="1"/>
              <a:t>Trình bày được ý nghĩa của </a:t>
            </a:r>
            <a:r>
              <a:rPr lang="en-US" b="1" noProof="1"/>
              <a:t>Design Pattern</a:t>
            </a:r>
          </a:p>
          <a:p>
            <a:r>
              <a:rPr lang="en-US" noProof="1"/>
              <a:t>Trình bày được ý nghĩa của các </a:t>
            </a:r>
            <a:r>
              <a:rPr lang="en-US" b="1" noProof="1"/>
              <a:t>Creational Design Pattern</a:t>
            </a:r>
          </a:p>
          <a:p>
            <a:r>
              <a:rPr lang="en-US" noProof="1"/>
              <a:t>Triển khai được </a:t>
            </a:r>
            <a:r>
              <a:rPr lang="en-US" b="1" noProof="1"/>
              <a:t>Singleton</a:t>
            </a:r>
            <a:r>
              <a:rPr lang="en-US" noProof="1"/>
              <a:t> Pattern</a:t>
            </a:r>
          </a:p>
          <a:p>
            <a:r>
              <a:rPr lang="en-US" noProof="1"/>
              <a:t>Triển khai được </a:t>
            </a:r>
            <a:r>
              <a:rPr lang="en-US" b="1" noProof="1"/>
              <a:t>Factory Method</a:t>
            </a:r>
            <a:r>
              <a:rPr lang="en-US" noProof="1"/>
              <a:t> Pattern</a:t>
            </a:r>
          </a:p>
          <a:p>
            <a:r>
              <a:rPr lang="en-US" noProof="1"/>
              <a:t>Triển khai được </a:t>
            </a:r>
            <a:r>
              <a:rPr lang="en-US" b="1" noProof="1"/>
              <a:t>Object Pool</a:t>
            </a:r>
            <a:r>
              <a:rPr lang="en-US" noProof="1"/>
              <a:t> Pattern</a:t>
            </a:r>
          </a:p>
          <a:p>
            <a:r>
              <a:rPr lang="en-US" noProof="1"/>
              <a:t>Trình bày được ý nghĩa của các </a:t>
            </a:r>
            <a:r>
              <a:rPr lang="en-US" b="1" noProof="1"/>
              <a:t>Structural Design Pattern</a:t>
            </a:r>
          </a:p>
        </p:txBody>
      </p:sp>
      <p:sp>
        <p:nvSpPr>
          <p:cNvPr id="3" name="Content Placeholder 2">
            <a:extLst>
              <a:ext uri="{FF2B5EF4-FFF2-40B4-BE49-F238E27FC236}">
                <a16:creationId xmlns:a16="http://schemas.microsoft.com/office/drawing/2014/main" id="{0D0AAC04-0BD7-4C42-8964-257F599A1401}"/>
              </a:ext>
            </a:extLst>
          </p:cNvPr>
          <p:cNvSpPr>
            <a:spLocks noGrp="1"/>
          </p:cNvSpPr>
          <p:nvPr>
            <p:ph sz="half" idx="2"/>
          </p:nvPr>
        </p:nvSpPr>
        <p:spPr>
          <a:xfrm>
            <a:off x="6172200" y="1283677"/>
            <a:ext cx="5181600" cy="4893286"/>
          </a:xfrm>
        </p:spPr>
        <p:txBody>
          <a:bodyPr>
            <a:normAutofit fontScale="85000" lnSpcReduction="20000"/>
          </a:bodyPr>
          <a:lstStyle/>
          <a:p>
            <a:r>
              <a:rPr lang="en-US" noProof="1"/>
              <a:t>Triển khai được </a:t>
            </a:r>
            <a:r>
              <a:rPr lang="en-US" b="1" noProof="1"/>
              <a:t>Adapter</a:t>
            </a:r>
            <a:r>
              <a:rPr lang="en-US" noProof="1"/>
              <a:t> Design Pattern</a:t>
            </a:r>
          </a:p>
          <a:p>
            <a:r>
              <a:rPr lang="en-US" noProof="1"/>
              <a:t>Triển khai được </a:t>
            </a:r>
            <a:r>
              <a:rPr lang="en-US" b="1" noProof="1"/>
              <a:t>Façade</a:t>
            </a:r>
            <a:r>
              <a:rPr lang="en-US" noProof="1"/>
              <a:t> Design Pattern</a:t>
            </a:r>
          </a:p>
          <a:p>
            <a:r>
              <a:rPr lang="en-US" noProof="1"/>
              <a:t>Triển khai được </a:t>
            </a:r>
            <a:r>
              <a:rPr lang="en-US" b="1" noProof="1"/>
              <a:t>Proxy</a:t>
            </a:r>
            <a:r>
              <a:rPr lang="en-US" noProof="1"/>
              <a:t> Design Pattern</a:t>
            </a:r>
          </a:p>
          <a:p>
            <a:r>
              <a:rPr lang="en-US" noProof="1"/>
              <a:t>Trình bày được ý nghĩa của các </a:t>
            </a:r>
            <a:r>
              <a:rPr lang="en-US" b="1" noProof="1"/>
              <a:t>Behavioral Design Pattern </a:t>
            </a:r>
          </a:p>
          <a:p>
            <a:r>
              <a:rPr lang="en-US" noProof="1"/>
              <a:t>Triển khai được </a:t>
            </a:r>
            <a:r>
              <a:rPr lang="en-US" b="1" noProof="1"/>
              <a:t>Template Method</a:t>
            </a:r>
            <a:r>
              <a:rPr lang="en-US" noProof="1"/>
              <a:t> Design Pattern </a:t>
            </a:r>
          </a:p>
          <a:p>
            <a:r>
              <a:rPr lang="en-US" noProof="1"/>
              <a:t>Triển khai được </a:t>
            </a:r>
            <a:r>
              <a:rPr lang="en-US" b="1" noProof="1"/>
              <a:t>Command</a:t>
            </a:r>
            <a:r>
              <a:rPr lang="en-US" noProof="1"/>
              <a:t> Design Pattern</a:t>
            </a:r>
          </a:p>
          <a:p>
            <a:r>
              <a:rPr lang="en-US" noProof="1"/>
              <a:t>Triển khai được </a:t>
            </a:r>
            <a:r>
              <a:rPr lang="en-US" b="1" noProof="1"/>
              <a:t>Observer</a:t>
            </a:r>
            <a:r>
              <a:rPr lang="en-US" noProof="1"/>
              <a:t> Design Pattern </a:t>
            </a:r>
          </a:p>
          <a:p>
            <a:r>
              <a:rPr lang="en-US" noProof="1"/>
              <a:t>Triển khai được </a:t>
            </a:r>
            <a:r>
              <a:rPr lang="en-US" b="1" noProof="1"/>
              <a:t>Strategy</a:t>
            </a:r>
            <a:r>
              <a:rPr lang="en-US" noProof="1"/>
              <a:t> Design Pattern</a:t>
            </a:r>
          </a:p>
        </p:txBody>
      </p:sp>
      <p:sp>
        <p:nvSpPr>
          <p:cNvPr id="2" name="Slide Number Placeholder 1"/>
          <p:cNvSpPr>
            <a:spLocks noGrp="1"/>
          </p:cNvSpPr>
          <p:nvPr>
            <p:ph type="sldNum" sz="quarter" idx="12"/>
          </p:nvPr>
        </p:nvSpPr>
        <p:spPr>
          <a:prstGeom prst="rect">
            <a:avLst/>
          </a:prstGeom>
        </p:spPr>
        <p:txBody>
          <a:bodyPr/>
          <a:lstStyle/>
          <a:p>
            <a:fld id="{86CB4B4D-7CA3-9044-876B-883B54F8677D}" type="slidenum">
              <a:rPr lang="uk-UA" smtClean="0"/>
              <a:t>2</a:t>
            </a:fld>
            <a:endParaRPr lang="uk-UA"/>
          </a:p>
        </p:txBody>
      </p:sp>
    </p:spTree>
    <p:extLst>
      <p:ext uri="{BB962C8B-B14F-4D97-AF65-F5344CB8AC3E}">
        <p14:creationId xmlns:p14="http://schemas.microsoft.com/office/powerpoint/2010/main" val="4167470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Pool</a:t>
            </a:r>
          </a:p>
        </p:txBody>
      </p:sp>
      <p:sp>
        <p:nvSpPr>
          <p:cNvPr id="3" name="Content Placeholder 2"/>
          <p:cNvSpPr>
            <a:spLocks noGrp="1"/>
          </p:cNvSpPr>
          <p:nvPr>
            <p:ph idx="1"/>
          </p:nvPr>
        </p:nvSpPr>
        <p:spPr/>
        <p:txBody>
          <a:bodyPr/>
          <a:lstStyle/>
          <a:p>
            <a:r>
              <a:rPr lang="vi-VN"/>
              <a:t>Object Pool Pattern quản lý một tập hợp các </a:t>
            </a:r>
            <a:r>
              <a:rPr lang="en-US"/>
              <a:t>đối t</a:t>
            </a:r>
            <a:r>
              <a:rPr lang="vi-VN"/>
              <a:t>ư</a:t>
            </a:r>
            <a:r>
              <a:rPr lang="en-US"/>
              <a:t>ợng</a:t>
            </a:r>
            <a:r>
              <a:rPr lang="vi-VN"/>
              <a:t> sẽ được tái sử dụng trong chương trình. </a:t>
            </a:r>
            <a:endParaRPr lang="en-US"/>
          </a:p>
          <a:p>
            <a:r>
              <a:rPr lang="en-US"/>
              <a:t>Các đối t</a:t>
            </a:r>
            <a:r>
              <a:rPr lang="vi-VN"/>
              <a:t>ư</a:t>
            </a:r>
            <a:r>
              <a:rPr lang="en-US"/>
              <a:t>ợng đ</a:t>
            </a:r>
            <a:r>
              <a:rPr lang="vi-VN"/>
              <a:t>ư</a:t>
            </a:r>
            <a:r>
              <a:rPr lang="en-US"/>
              <a:t>ợc chứa chung ở một n</a:t>
            </a:r>
            <a:r>
              <a:rPr lang="vi-VN"/>
              <a:t>ơ</a:t>
            </a:r>
            <a:r>
              <a:rPr lang="en-US"/>
              <a:t>i gọi là pool (bể chứa). Khi cần dung, đối t</a:t>
            </a:r>
            <a:r>
              <a:rPr lang="vi-VN"/>
              <a:t>ư</a:t>
            </a:r>
            <a:r>
              <a:rPr lang="en-US"/>
              <a:t>ợng </a:t>
            </a:r>
            <a:r>
              <a:rPr lang="vi-VN"/>
              <a:t>được gọi ra từ pool, sử dụng trong một khoảng thời gian nhất định rồi trả về pool. </a:t>
            </a:r>
            <a:r>
              <a:rPr lang="en-US"/>
              <a:t>K</a:t>
            </a:r>
            <a:r>
              <a:rPr lang="vi-VN"/>
              <a:t>hông thành phần nào có thể sử dụng tận</a:t>
            </a:r>
            <a:r>
              <a:rPr lang="en-US"/>
              <a:t> đ</a:t>
            </a:r>
            <a:r>
              <a:rPr lang="vi-VN"/>
              <a:t>ư</a:t>
            </a:r>
            <a:r>
              <a:rPr lang="en-US"/>
              <a:t>ợc đối t</a:t>
            </a:r>
            <a:r>
              <a:rPr lang="vi-VN"/>
              <a:t>ư</a:t>
            </a:r>
            <a:r>
              <a:rPr lang="en-US"/>
              <a:t>ợng đ</a:t>
            </a:r>
            <a:r>
              <a:rPr lang="vi-VN"/>
              <a:t>ư</a:t>
            </a:r>
            <a:r>
              <a:rPr lang="en-US"/>
              <a:t>ợc lấy ra khỏi pool</a:t>
            </a:r>
            <a:r>
              <a:rPr lang="vi-VN"/>
              <a:t> </a:t>
            </a:r>
            <a:r>
              <a:rPr lang="en-US"/>
              <a:t>cho tới </a:t>
            </a:r>
            <a:r>
              <a:rPr lang="vi-VN"/>
              <a:t>khi nó được quay tr</a:t>
            </a:r>
            <a:r>
              <a:rPr lang="en-US"/>
              <a:t>ả</a:t>
            </a:r>
            <a:r>
              <a:rPr lang="vi-VN"/>
              <a:t> về.</a:t>
            </a:r>
          </a:p>
          <a:p>
            <a:r>
              <a:rPr lang="vi-VN"/>
              <a:t>Object Pool Pattern thích hợp </a:t>
            </a:r>
            <a:r>
              <a:rPr lang="en-US"/>
              <a:t>với tình huống </a:t>
            </a:r>
            <a:r>
              <a:rPr lang="vi-VN"/>
              <a:t>khi có nhiều hơn một đối tượng và số đối tượng được khởi tạo là hạn chế.</a:t>
            </a:r>
            <a:endParaRPr lang="en-US"/>
          </a:p>
        </p:txBody>
      </p:sp>
      <p:pic>
        <p:nvPicPr>
          <p:cNvPr id="4" name="Picture 3"/>
          <p:cNvPicPr>
            <a:picLocks noChangeAspect="1"/>
          </p:cNvPicPr>
          <p:nvPr/>
        </p:nvPicPr>
        <p:blipFill>
          <a:blip r:embed="rId3"/>
          <a:stretch>
            <a:fillRect/>
          </a:stretch>
        </p:blipFill>
        <p:spPr>
          <a:xfrm>
            <a:off x="2140849" y="4867972"/>
            <a:ext cx="7910301" cy="1672312"/>
          </a:xfrm>
          <a:prstGeom prst="rect">
            <a:avLst/>
          </a:prstGeom>
        </p:spPr>
      </p:pic>
    </p:spTree>
    <p:extLst>
      <p:ext uri="{BB962C8B-B14F-4D97-AF65-F5344CB8AC3E}">
        <p14:creationId xmlns:p14="http://schemas.microsoft.com/office/powerpoint/2010/main" val="2439281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dirty="0"/>
              <a:t>Structural Design Pattern</a:t>
            </a:r>
          </a:p>
        </p:txBody>
      </p:sp>
      <p:sp>
        <p:nvSpPr>
          <p:cNvPr id="5" name="Text Placeholder 4"/>
          <p:cNvSpPr>
            <a:spLocks noGrp="1"/>
          </p:cNvSpPr>
          <p:nvPr>
            <p:ph type="body" idx="1"/>
          </p:nvPr>
        </p:nvSpPr>
        <p:spPr/>
        <p:txBody>
          <a:bodyPr/>
          <a:lstStyle/>
          <a:p>
            <a:endParaRPr lang="vi-VN"/>
          </a:p>
        </p:txBody>
      </p:sp>
    </p:spTree>
    <p:extLst>
      <p:ext uri="{BB962C8B-B14F-4D97-AF65-F5344CB8AC3E}">
        <p14:creationId xmlns:p14="http://schemas.microsoft.com/office/powerpoint/2010/main" val="2784955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Structural Design Pattern</a:t>
            </a:r>
          </a:p>
        </p:txBody>
      </p:sp>
      <p:sp>
        <p:nvSpPr>
          <p:cNvPr id="3" name="Content Placeholder 2"/>
          <p:cNvSpPr>
            <a:spLocks noGrp="1"/>
          </p:cNvSpPr>
          <p:nvPr>
            <p:ph idx="1"/>
          </p:nvPr>
        </p:nvSpPr>
        <p:spPr/>
        <p:txBody>
          <a:bodyPr/>
          <a:lstStyle/>
          <a:p>
            <a:r>
              <a:rPr lang="vi-VN" dirty="0"/>
              <a:t>Structural Design Pattern là các mẫu thiết kế tập trung vào các mối liên quan giữa các thực thể</a:t>
            </a:r>
          </a:p>
          <a:p>
            <a:r>
              <a:rPr lang="vi-VN" dirty="0"/>
              <a:t>Structural Design Pattern giúp tổ chức các lớp và đối tượng một cách hợp lý để tạo nên các cấu trúc lớn hơn (component, module</a:t>
            </a:r>
            <a:r>
              <a:rPr lang="mr-IN" dirty="0"/>
              <a:t>…</a:t>
            </a:r>
            <a:r>
              <a:rPr lang="en-US" dirty="0"/>
              <a:t>)</a:t>
            </a:r>
          </a:p>
          <a:p>
            <a:r>
              <a:rPr lang="en-US" dirty="0"/>
              <a:t>C</a:t>
            </a:r>
            <a:r>
              <a:rPr lang="vi-VN" dirty="0"/>
              <a:t>ác Structural Design Pattern giúp cho việc thiết kế các mối quan hệ giữa các thực thể trở nên dễ dàng hơn</a:t>
            </a:r>
          </a:p>
          <a:p>
            <a:endParaRPr lang="vi-VN" dirty="0"/>
          </a:p>
        </p:txBody>
      </p:sp>
    </p:spTree>
    <p:extLst>
      <p:ext uri="{BB962C8B-B14F-4D97-AF65-F5344CB8AC3E}">
        <p14:creationId xmlns:p14="http://schemas.microsoft.com/office/powerpoint/2010/main" val="2560207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Structural Design Pattern thông dụng</a:t>
            </a:r>
          </a:p>
        </p:txBody>
      </p:sp>
      <p:sp>
        <p:nvSpPr>
          <p:cNvPr id="3" name="Content Placeholder 2"/>
          <p:cNvSpPr>
            <a:spLocks noGrp="1"/>
          </p:cNvSpPr>
          <p:nvPr>
            <p:ph idx="1"/>
          </p:nvPr>
        </p:nvSpPr>
        <p:spPr/>
        <p:txBody>
          <a:bodyPr/>
          <a:lstStyle/>
          <a:p>
            <a:r>
              <a:rPr lang="vi-VN" dirty="0"/>
              <a:t>Adapter</a:t>
            </a:r>
          </a:p>
          <a:p>
            <a:r>
              <a:rPr lang="vi-VN" dirty="0"/>
              <a:t>Decorator</a:t>
            </a:r>
          </a:p>
          <a:p>
            <a:r>
              <a:rPr lang="vi-VN" dirty="0"/>
              <a:t>Facade</a:t>
            </a:r>
          </a:p>
          <a:p>
            <a:r>
              <a:rPr lang="vi-VN" dirty="0"/>
              <a:t>Proxy</a:t>
            </a:r>
          </a:p>
          <a:p>
            <a:r>
              <a:rPr lang="vi-VN" dirty="0"/>
              <a:t>Bridge</a:t>
            </a:r>
          </a:p>
          <a:p>
            <a:r>
              <a:rPr lang="vi-VN" dirty="0"/>
              <a:t>Composite</a:t>
            </a:r>
          </a:p>
          <a:p>
            <a:r>
              <a:rPr lang="vi-VN" dirty="0"/>
              <a:t>Flyweight</a:t>
            </a:r>
          </a:p>
          <a:p>
            <a:r>
              <a:rPr lang="vi-VN" dirty="0"/>
              <a:t>Private Class Data</a:t>
            </a:r>
          </a:p>
          <a:p>
            <a:endParaRPr lang="vi-VN" dirty="0"/>
          </a:p>
        </p:txBody>
      </p:sp>
    </p:spTree>
    <p:extLst>
      <p:ext uri="{BB962C8B-B14F-4D97-AF65-F5344CB8AC3E}">
        <p14:creationId xmlns:p14="http://schemas.microsoft.com/office/powerpoint/2010/main" val="3277035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dirty="0"/>
              <a:t>Adapter Pattern</a:t>
            </a:r>
          </a:p>
        </p:txBody>
      </p:sp>
      <p:sp>
        <p:nvSpPr>
          <p:cNvPr id="5" name="Text Placeholder 4"/>
          <p:cNvSpPr>
            <a:spLocks noGrp="1"/>
          </p:cNvSpPr>
          <p:nvPr>
            <p:ph type="body" idx="1"/>
          </p:nvPr>
        </p:nvSpPr>
        <p:spPr/>
        <p:txBody>
          <a:bodyPr/>
          <a:lstStyle/>
          <a:p>
            <a:endParaRPr lang="vi-VN"/>
          </a:p>
        </p:txBody>
      </p:sp>
    </p:spTree>
    <p:extLst>
      <p:ext uri="{BB962C8B-B14F-4D97-AF65-F5344CB8AC3E}">
        <p14:creationId xmlns:p14="http://schemas.microsoft.com/office/powerpoint/2010/main" val="1868655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noProof="1"/>
              <a:t>Adapter Pattern</a:t>
            </a:r>
          </a:p>
        </p:txBody>
      </p:sp>
      <p:sp>
        <p:nvSpPr>
          <p:cNvPr id="5" name="Content Placeholder 4"/>
          <p:cNvSpPr>
            <a:spLocks noGrp="1"/>
          </p:cNvSpPr>
          <p:nvPr>
            <p:ph idx="1"/>
          </p:nvPr>
        </p:nvSpPr>
        <p:spPr/>
        <p:txBody>
          <a:bodyPr/>
          <a:lstStyle/>
          <a:p>
            <a:pPr fontAlgn="base"/>
            <a:r>
              <a:rPr lang="en-US" noProof="1"/>
              <a:t>Chuyển đổi giao diện của một hay nhiều lớp có sẵn thành một giao diện khác mà client mong muốn</a:t>
            </a:r>
          </a:p>
          <a:p>
            <a:pPr fontAlgn="base"/>
            <a:r>
              <a:rPr lang="en-US" noProof="1"/>
              <a:t>Cho phép các lớp có các giao diện khác nhau có thể dể dàng giao tiếp tốt với nhau thông qua giao diện chuyển tiếp trung gian mà không cần thay đổi code của lớp có sẵn cũng như lớp đang viết.</a:t>
            </a:r>
          </a:p>
          <a:p>
            <a:pPr fontAlgn="base"/>
            <a:r>
              <a:rPr lang="en-US" noProof="1"/>
              <a:t>Cung cấp một giao diện “bọc ngoài” tương thích cho một hệ thống có sẵn</a:t>
            </a:r>
          </a:p>
          <a:p>
            <a:pPr fontAlgn="base"/>
            <a:r>
              <a:rPr lang="en-US" noProof="1"/>
              <a:t>Đối ứng phù hợp với các component cũ cho hệ thống mới</a:t>
            </a:r>
          </a:p>
          <a:p>
            <a:endParaRPr lang="vi-VN" noProof="1"/>
          </a:p>
        </p:txBody>
      </p:sp>
    </p:spTree>
    <p:extLst>
      <p:ext uri="{BB962C8B-B14F-4D97-AF65-F5344CB8AC3E}">
        <p14:creationId xmlns:p14="http://schemas.microsoft.com/office/powerpoint/2010/main" val="375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Adapter trong đời sống</a:t>
            </a:r>
          </a:p>
        </p:txBody>
      </p:sp>
      <p:pic>
        <p:nvPicPr>
          <p:cNvPr id="4" name="Content Placeholder 3"/>
          <p:cNvPicPr>
            <a:picLocks noGrp="1" noChangeAspect="1"/>
          </p:cNvPicPr>
          <p:nvPr>
            <p:ph idx="1"/>
          </p:nvPr>
        </p:nvPicPr>
        <p:blipFill>
          <a:blip r:embed="rId2"/>
          <a:stretch>
            <a:fillRect/>
          </a:stretch>
        </p:blipFill>
        <p:spPr>
          <a:xfrm>
            <a:off x="838200" y="1218324"/>
            <a:ext cx="10515600" cy="4861090"/>
          </a:xfrm>
          <a:prstGeom prst="rect">
            <a:avLst/>
          </a:prstGeom>
        </p:spPr>
      </p:pic>
    </p:spTree>
    <p:extLst>
      <p:ext uri="{BB962C8B-B14F-4D97-AF65-F5344CB8AC3E}">
        <p14:creationId xmlns:p14="http://schemas.microsoft.com/office/powerpoint/2010/main" val="3810866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Triển khai Adapter</a:t>
            </a:r>
          </a:p>
        </p:txBody>
      </p:sp>
      <p:pic>
        <p:nvPicPr>
          <p:cNvPr id="5" name="Picture 4"/>
          <p:cNvPicPr>
            <a:picLocks noChangeAspect="1"/>
          </p:cNvPicPr>
          <p:nvPr/>
        </p:nvPicPr>
        <p:blipFill>
          <a:blip r:embed="rId2"/>
          <a:stretch>
            <a:fillRect/>
          </a:stretch>
        </p:blipFill>
        <p:spPr>
          <a:xfrm>
            <a:off x="952707" y="1545236"/>
            <a:ext cx="10070059" cy="3776272"/>
          </a:xfrm>
          <a:prstGeom prst="rect">
            <a:avLst/>
          </a:prstGeom>
        </p:spPr>
      </p:pic>
      <p:sp>
        <p:nvSpPr>
          <p:cNvPr id="6" name="TextBox 5"/>
          <p:cNvSpPr txBox="1"/>
          <p:nvPr/>
        </p:nvSpPr>
        <p:spPr>
          <a:xfrm>
            <a:off x="1993692" y="5426439"/>
            <a:ext cx="2775119" cy="369332"/>
          </a:xfrm>
          <a:prstGeom prst="rect">
            <a:avLst/>
          </a:prstGeom>
          <a:noFill/>
        </p:spPr>
        <p:txBody>
          <a:bodyPr wrap="none" rtlCol="0">
            <a:spAutoFit/>
          </a:bodyPr>
          <a:lstStyle/>
          <a:p>
            <a:r>
              <a:rPr lang="vi-VN" dirty="0"/>
              <a:t>Aggregation/Composition</a:t>
            </a:r>
          </a:p>
        </p:txBody>
      </p:sp>
      <p:sp>
        <p:nvSpPr>
          <p:cNvPr id="7" name="TextBox 6"/>
          <p:cNvSpPr txBox="1"/>
          <p:nvPr/>
        </p:nvSpPr>
        <p:spPr>
          <a:xfrm>
            <a:off x="7929796" y="5426439"/>
            <a:ext cx="1326004" cy="369332"/>
          </a:xfrm>
          <a:prstGeom prst="rect">
            <a:avLst/>
          </a:prstGeom>
          <a:noFill/>
        </p:spPr>
        <p:txBody>
          <a:bodyPr wrap="none" rtlCol="0">
            <a:spAutoFit/>
          </a:bodyPr>
          <a:lstStyle/>
          <a:p>
            <a:r>
              <a:rPr lang="vi-VN"/>
              <a:t>Inheritance</a:t>
            </a:r>
          </a:p>
        </p:txBody>
      </p:sp>
    </p:spTree>
    <p:extLst>
      <p:ext uri="{BB962C8B-B14F-4D97-AF65-F5344CB8AC3E}">
        <p14:creationId xmlns:p14="http://schemas.microsoft.com/office/powerpoint/2010/main" val="789321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Demo</a:t>
            </a:r>
          </a:p>
        </p:txBody>
      </p:sp>
      <p:sp>
        <p:nvSpPr>
          <p:cNvPr id="3" name="Content Placeholder 2"/>
          <p:cNvSpPr>
            <a:spLocks noGrp="1"/>
          </p:cNvSpPr>
          <p:nvPr>
            <p:ph idx="1"/>
          </p:nvPr>
        </p:nvSpPr>
        <p:spPr/>
        <p:txBody>
          <a:bodyPr/>
          <a:lstStyle/>
          <a:p>
            <a:endParaRPr lang="vi-VN"/>
          </a:p>
        </p:txBody>
      </p:sp>
    </p:spTree>
    <p:extLst>
      <p:ext uri="{BB962C8B-B14F-4D97-AF65-F5344CB8AC3E}">
        <p14:creationId xmlns:p14="http://schemas.microsoft.com/office/powerpoint/2010/main" val="4293363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1"/>
              <a:t>Façade Design Pattern</a:t>
            </a:r>
            <a:endParaRPr lang="vi-VN" dirty="0"/>
          </a:p>
        </p:txBody>
      </p:sp>
      <p:sp>
        <p:nvSpPr>
          <p:cNvPr id="7" name="Text Placeholder 6"/>
          <p:cNvSpPr>
            <a:spLocks noGrp="1"/>
          </p:cNvSpPr>
          <p:nvPr>
            <p:ph type="body" idx="1"/>
          </p:nvPr>
        </p:nvSpPr>
        <p:spPr/>
        <p:txBody>
          <a:bodyPr/>
          <a:lstStyle/>
          <a:p>
            <a:endParaRPr lang="vi-VN"/>
          </a:p>
        </p:txBody>
      </p:sp>
    </p:spTree>
    <p:extLst>
      <p:ext uri="{BB962C8B-B14F-4D97-AF65-F5344CB8AC3E}">
        <p14:creationId xmlns:p14="http://schemas.microsoft.com/office/powerpoint/2010/main" val="1170229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r">
              <a:buNone/>
            </a:pPr>
            <a:r>
              <a:rPr lang="en-US" i="1" dirty="0"/>
              <a:t>Program to an interface, not an concrete implementation</a:t>
            </a:r>
          </a:p>
        </p:txBody>
      </p:sp>
    </p:spTree>
    <p:extLst>
      <p:ext uri="{BB962C8B-B14F-4D97-AF65-F5344CB8AC3E}">
        <p14:creationId xmlns:p14="http://schemas.microsoft.com/office/powerpoint/2010/main" val="3608590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Façade Design Pattern</a:t>
            </a:r>
            <a:endParaRPr lang="vi-VN" dirty="0"/>
          </a:p>
        </p:txBody>
      </p:sp>
      <p:sp>
        <p:nvSpPr>
          <p:cNvPr id="3" name="Content Placeholder 2"/>
          <p:cNvSpPr>
            <a:spLocks noGrp="1"/>
          </p:cNvSpPr>
          <p:nvPr>
            <p:ph idx="1"/>
          </p:nvPr>
        </p:nvSpPr>
        <p:spPr/>
        <p:txBody>
          <a:bodyPr/>
          <a:lstStyle/>
          <a:p>
            <a:r>
              <a:rPr lang="vi-VN" dirty="0"/>
              <a:t>Cung cấp một giao diện nhất quán cho các giao diện khác ở trong các hệ thống con</a:t>
            </a:r>
          </a:p>
          <a:p>
            <a:r>
              <a:rPr lang="vi-VN" dirty="0"/>
              <a:t>Định nghĩa một giao diện ở mức cao (higher-level) để giúp cho các hệ thống con dễ sử dụng hơn</a:t>
            </a:r>
          </a:p>
          <a:p>
            <a:r>
              <a:rPr lang="vi-VN" dirty="0"/>
              <a:t>Bao gói các hệ thống phức tạp với một giao diện đơn giản hơn</a:t>
            </a:r>
          </a:p>
        </p:txBody>
      </p:sp>
    </p:spTree>
    <p:extLst>
      <p:ext uri="{BB962C8B-B14F-4D97-AF65-F5344CB8AC3E}">
        <p14:creationId xmlns:p14="http://schemas.microsoft.com/office/powerpoint/2010/main" val="3020324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Façade trong thực tế</a:t>
            </a:r>
            <a:endParaRPr lang="vi-VN" dirty="0"/>
          </a:p>
        </p:txBody>
      </p:sp>
      <p:pic>
        <p:nvPicPr>
          <p:cNvPr id="4" name="Picture 3"/>
          <p:cNvPicPr>
            <a:picLocks noChangeAspect="1"/>
          </p:cNvPicPr>
          <p:nvPr/>
        </p:nvPicPr>
        <p:blipFill>
          <a:blip r:embed="rId2"/>
          <a:stretch>
            <a:fillRect/>
          </a:stretch>
        </p:blipFill>
        <p:spPr>
          <a:xfrm>
            <a:off x="2335850" y="1683910"/>
            <a:ext cx="7520300" cy="4787228"/>
          </a:xfrm>
          <a:prstGeom prst="rect">
            <a:avLst/>
          </a:prstGeom>
        </p:spPr>
      </p:pic>
    </p:spTree>
    <p:extLst>
      <p:ext uri="{BB962C8B-B14F-4D97-AF65-F5344CB8AC3E}">
        <p14:creationId xmlns:p14="http://schemas.microsoft.com/office/powerpoint/2010/main" val="3753907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Triển khai </a:t>
            </a:r>
            <a:r>
              <a:rPr lang="en-US" noProof="1"/>
              <a:t>Façade Design Pattern</a:t>
            </a:r>
            <a:endParaRPr lang="vi-VN" dirty="0"/>
          </a:p>
        </p:txBody>
      </p:sp>
      <p:pic>
        <p:nvPicPr>
          <p:cNvPr id="6" name="Picture 5"/>
          <p:cNvPicPr>
            <a:picLocks noChangeAspect="1"/>
          </p:cNvPicPr>
          <p:nvPr/>
        </p:nvPicPr>
        <p:blipFill>
          <a:blip r:embed="rId2"/>
          <a:stretch>
            <a:fillRect/>
          </a:stretch>
        </p:blipFill>
        <p:spPr>
          <a:xfrm>
            <a:off x="308952" y="1940169"/>
            <a:ext cx="11574095" cy="3968261"/>
          </a:xfrm>
          <a:prstGeom prst="rect">
            <a:avLst/>
          </a:prstGeom>
        </p:spPr>
      </p:pic>
    </p:spTree>
    <p:extLst>
      <p:ext uri="{BB962C8B-B14F-4D97-AF65-F5344CB8AC3E}">
        <p14:creationId xmlns:p14="http://schemas.microsoft.com/office/powerpoint/2010/main" val="195521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Triển khai </a:t>
            </a:r>
            <a:r>
              <a:rPr lang="en-US" noProof="1"/>
              <a:t>Façade Design Pattern: Minh hoạ</a:t>
            </a:r>
            <a:endParaRPr lang="vi-VN" dirty="0"/>
          </a:p>
        </p:txBody>
      </p:sp>
      <p:pic>
        <p:nvPicPr>
          <p:cNvPr id="4" name="Picture 3"/>
          <p:cNvPicPr>
            <a:picLocks noChangeAspect="1"/>
          </p:cNvPicPr>
          <p:nvPr/>
        </p:nvPicPr>
        <p:blipFill>
          <a:blip r:embed="rId2"/>
          <a:stretch>
            <a:fillRect/>
          </a:stretch>
        </p:blipFill>
        <p:spPr>
          <a:xfrm>
            <a:off x="3376246" y="1015638"/>
            <a:ext cx="6584088" cy="5842362"/>
          </a:xfrm>
          <a:prstGeom prst="rect">
            <a:avLst/>
          </a:prstGeom>
        </p:spPr>
      </p:pic>
    </p:spTree>
    <p:extLst>
      <p:ext uri="{BB962C8B-B14F-4D97-AF65-F5344CB8AC3E}">
        <p14:creationId xmlns:p14="http://schemas.microsoft.com/office/powerpoint/2010/main" val="28442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Demo </a:t>
            </a:r>
            <a:r>
              <a:rPr lang="en-US" noProof="1"/>
              <a:t>Façade Design Pattern</a:t>
            </a:r>
            <a:endParaRPr lang="vi-VN" dirty="0"/>
          </a:p>
        </p:txBody>
      </p:sp>
      <p:sp>
        <p:nvSpPr>
          <p:cNvPr id="3" name="Content Placeholder 2"/>
          <p:cNvSpPr>
            <a:spLocks noGrp="1"/>
          </p:cNvSpPr>
          <p:nvPr>
            <p:ph idx="1"/>
          </p:nvPr>
        </p:nvSpPr>
        <p:spPr/>
        <p:txBody>
          <a:bodyPr/>
          <a:lstStyle/>
          <a:p>
            <a:endParaRPr lang="vi-VN" dirty="0"/>
          </a:p>
        </p:txBody>
      </p:sp>
    </p:spTree>
    <p:extLst>
      <p:ext uri="{BB962C8B-B14F-4D97-AF65-F5344CB8AC3E}">
        <p14:creationId xmlns:p14="http://schemas.microsoft.com/office/powerpoint/2010/main" val="3418475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Proxy Design Pattern</a:t>
            </a:r>
            <a:endParaRPr lang="vi-VN" dirty="0"/>
          </a:p>
        </p:txBody>
      </p:sp>
      <p:sp>
        <p:nvSpPr>
          <p:cNvPr id="5" name="Text Placeholder 4"/>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535494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Proxy Design Pattern</a:t>
            </a:r>
            <a:endParaRPr lang="vi-VN" noProof="1"/>
          </a:p>
        </p:txBody>
      </p:sp>
      <p:sp>
        <p:nvSpPr>
          <p:cNvPr id="3" name="Content Placeholder 2"/>
          <p:cNvSpPr>
            <a:spLocks noGrp="1"/>
          </p:cNvSpPr>
          <p:nvPr>
            <p:ph idx="1"/>
          </p:nvPr>
        </p:nvSpPr>
        <p:spPr/>
        <p:txBody>
          <a:bodyPr/>
          <a:lstStyle/>
          <a:p>
            <a:r>
              <a:rPr lang="en-US" noProof="1"/>
              <a:t>Đưa ra một đại diện, thay thế cho một đối tượng để kiếm soát quyền truy cập vào nó.</a:t>
            </a:r>
          </a:p>
          <a:p>
            <a:r>
              <a:rPr lang="en-US" noProof="1"/>
              <a:t>Tạo thêm một lớp trung gian để hỗ trợ các truy cập phân tán, được kiểm soát hoặc thông minh hơn</a:t>
            </a:r>
          </a:p>
          <a:p>
            <a:r>
              <a:rPr lang="en-US" noProof="1"/>
              <a:t>Tạo một lớp bao gói bên ngoài đối tượng thật để bảo vệ nó khỏi các sự phức tạp khác không cần thiết</a:t>
            </a:r>
            <a:endParaRPr lang="vi-VN" noProof="1"/>
          </a:p>
        </p:txBody>
      </p:sp>
    </p:spTree>
    <p:extLst>
      <p:ext uri="{BB962C8B-B14F-4D97-AF65-F5344CB8AC3E}">
        <p14:creationId xmlns:p14="http://schemas.microsoft.com/office/powerpoint/2010/main" val="2511915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Proxy Design Pattern trong đời sống</a:t>
            </a:r>
            <a:endParaRPr lang="vi-VN" dirty="0"/>
          </a:p>
        </p:txBody>
      </p:sp>
      <p:pic>
        <p:nvPicPr>
          <p:cNvPr id="4" name="Picture 3"/>
          <p:cNvPicPr>
            <a:picLocks noChangeAspect="1"/>
          </p:cNvPicPr>
          <p:nvPr/>
        </p:nvPicPr>
        <p:blipFill>
          <a:blip r:embed="rId2"/>
          <a:stretch>
            <a:fillRect/>
          </a:stretch>
        </p:blipFill>
        <p:spPr>
          <a:xfrm>
            <a:off x="2198975" y="1377608"/>
            <a:ext cx="7794049" cy="5023192"/>
          </a:xfrm>
          <a:prstGeom prst="rect">
            <a:avLst/>
          </a:prstGeom>
        </p:spPr>
      </p:pic>
    </p:spTree>
    <p:extLst>
      <p:ext uri="{BB962C8B-B14F-4D97-AF65-F5344CB8AC3E}">
        <p14:creationId xmlns:p14="http://schemas.microsoft.com/office/powerpoint/2010/main" val="1068480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Triển khai </a:t>
            </a:r>
            <a:r>
              <a:rPr lang="en-US" noProof="1"/>
              <a:t>Proxy Design Pattern</a:t>
            </a:r>
            <a:endParaRPr lang="vi-VN" dirty="0"/>
          </a:p>
        </p:txBody>
      </p:sp>
      <p:pic>
        <p:nvPicPr>
          <p:cNvPr id="4" name="Picture 3"/>
          <p:cNvPicPr>
            <a:picLocks noChangeAspect="1"/>
          </p:cNvPicPr>
          <p:nvPr/>
        </p:nvPicPr>
        <p:blipFill>
          <a:blip r:embed="rId2"/>
          <a:stretch>
            <a:fillRect/>
          </a:stretch>
        </p:blipFill>
        <p:spPr>
          <a:xfrm>
            <a:off x="1052145" y="1482968"/>
            <a:ext cx="10932747" cy="4232031"/>
          </a:xfrm>
          <a:prstGeom prst="rect">
            <a:avLst/>
          </a:prstGeom>
        </p:spPr>
      </p:pic>
    </p:spTree>
    <p:extLst>
      <p:ext uri="{BB962C8B-B14F-4D97-AF65-F5344CB8AC3E}">
        <p14:creationId xmlns:p14="http://schemas.microsoft.com/office/powerpoint/2010/main" val="1516254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Demo </a:t>
            </a:r>
            <a:r>
              <a:rPr lang="en-US" noProof="1"/>
              <a:t>Proxy Design Pattern</a:t>
            </a:r>
            <a:endParaRPr lang="vi-VN" dirty="0"/>
          </a:p>
        </p:txBody>
      </p:sp>
      <p:sp>
        <p:nvSpPr>
          <p:cNvPr id="3" name="Content Placeholder 2"/>
          <p:cNvSpPr>
            <a:spLocks noGrp="1"/>
          </p:cNvSpPr>
          <p:nvPr>
            <p:ph idx="1"/>
          </p:nvPr>
        </p:nvSpPr>
        <p:spPr/>
        <p:txBody>
          <a:bodyPr/>
          <a:lstStyle/>
          <a:p>
            <a:endParaRPr lang="vi-VN"/>
          </a:p>
        </p:txBody>
      </p:sp>
    </p:spTree>
    <p:extLst>
      <p:ext uri="{BB962C8B-B14F-4D97-AF65-F5344CB8AC3E}">
        <p14:creationId xmlns:p14="http://schemas.microsoft.com/office/powerpoint/2010/main" val="2452115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AC314-9F44-4443-8684-7039DA1D229A}"/>
              </a:ext>
            </a:extLst>
          </p:cNvPr>
          <p:cNvSpPr>
            <a:spLocks noGrp="1"/>
          </p:cNvSpPr>
          <p:nvPr>
            <p:ph type="title"/>
          </p:nvPr>
        </p:nvSpPr>
        <p:spPr/>
        <p:txBody>
          <a:bodyPr/>
          <a:lstStyle/>
          <a:p>
            <a:r>
              <a:rPr lang="vi-VN"/>
              <a:t>SOLID</a:t>
            </a:r>
          </a:p>
        </p:txBody>
      </p:sp>
      <p:sp>
        <p:nvSpPr>
          <p:cNvPr id="5" name="Text Placeholder 4">
            <a:extLst>
              <a:ext uri="{FF2B5EF4-FFF2-40B4-BE49-F238E27FC236}">
                <a16:creationId xmlns:a16="http://schemas.microsoft.com/office/drawing/2014/main" id="{AF2C1D21-FD86-0641-B24E-02CC3B445851}"/>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2100039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Design Pattern</a:t>
            </a:r>
          </a:p>
        </p:txBody>
      </p:sp>
      <p:sp>
        <p:nvSpPr>
          <p:cNvPr id="3" name="Content Placeholder 2"/>
          <p:cNvSpPr>
            <a:spLocks noGrp="1"/>
          </p:cNvSpPr>
          <p:nvPr>
            <p:ph idx="1"/>
          </p:nvPr>
        </p:nvSpPr>
        <p:spPr>
          <a:xfrm>
            <a:off x="838200" y="1120022"/>
            <a:ext cx="10515600" cy="5056942"/>
          </a:xfrm>
        </p:spPr>
        <p:txBody>
          <a:bodyPr/>
          <a:lstStyle/>
          <a:p>
            <a:r>
              <a:rPr lang="en-US" noProof="1"/>
              <a:t>Là nhóm các Design Pattern được sử dụng để giải quyết các vấn đề phổ biến trong </a:t>
            </a:r>
            <a:r>
              <a:rPr lang="vi-VN" noProof="1"/>
              <a:t>giao tiếp giữa các đối tượng</a:t>
            </a:r>
            <a:r>
              <a:rPr lang="en-US" noProof="1"/>
              <a:t>.</a:t>
            </a:r>
            <a:endParaRPr lang="en-US"/>
          </a:p>
          <a:p>
            <a:r>
              <a:rPr lang="vi-VN"/>
              <a:t>Một </a:t>
            </a:r>
            <a:r>
              <a:rPr lang="vi-VN" dirty="0"/>
              <a:t>số Pattern thông dụng trong nhóm:</a:t>
            </a:r>
          </a:p>
          <a:p>
            <a:pPr lvl="1"/>
            <a:r>
              <a:rPr lang="vi-VN" dirty="0"/>
              <a:t>Command</a:t>
            </a:r>
          </a:p>
          <a:p>
            <a:pPr lvl="1"/>
            <a:r>
              <a:rPr lang="vi-VN" dirty="0"/>
              <a:t>Observer</a:t>
            </a:r>
          </a:p>
          <a:p>
            <a:pPr lvl="1"/>
            <a:r>
              <a:rPr lang="vi-VN" dirty="0"/>
              <a:t>Strategy</a:t>
            </a:r>
          </a:p>
          <a:p>
            <a:pPr lvl="1"/>
            <a:r>
              <a:rPr lang="vi-VN" dirty="0"/>
              <a:t>Template Method</a:t>
            </a:r>
            <a:endParaRPr lang="en-US" dirty="0"/>
          </a:p>
          <a:p>
            <a:endParaRPr lang="en-US" dirty="0"/>
          </a:p>
        </p:txBody>
      </p:sp>
    </p:spTree>
    <p:extLst>
      <p:ext uri="{BB962C8B-B14F-4D97-AF65-F5344CB8AC3E}">
        <p14:creationId xmlns:p14="http://schemas.microsoft.com/office/powerpoint/2010/main" val="566857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Command</a:t>
            </a:r>
            <a:r>
              <a:rPr lang="en-US"/>
              <a:t> </a:t>
            </a:r>
            <a:r>
              <a:rPr lang="vi-VN"/>
              <a:t>Pattern</a:t>
            </a:r>
            <a:endParaRPr lang="en-US" dirty="0"/>
          </a:p>
        </p:txBody>
      </p:sp>
      <p:sp>
        <p:nvSpPr>
          <p:cNvPr id="3" name="Content Placeholder 2"/>
          <p:cNvSpPr>
            <a:spLocks noGrp="1"/>
          </p:cNvSpPr>
          <p:nvPr>
            <p:ph idx="1"/>
          </p:nvPr>
        </p:nvSpPr>
        <p:spPr/>
        <p:txBody>
          <a:bodyPr>
            <a:normAutofit/>
          </a:bodyPr>
          <a:lstStyle/>
          <a:p>
            <a:pPr algn="just"/>
            <a:r>
              <a:rPr lang="en-US"/>
              <a:t>Vấn đề\bài toán: </a:t>
            </a:r>
            <a:r>
              <a:rPr lang="vi-VN"/>
              <a:t>Cần </a:t>
            </a:r>
            <a:r>
              <a:rPr lang="en-US"/>
              <a:t>đưa ra </a:t>
            </a:r>
            <a:r>
              <a:rPr lang="vi-VN"/>
              <a:t>các yêu cầu cho đối tượng mà không biết bất cứ điều gì về hoạt động được yêu cầu hoặc </a:t>
            </a:r>
            <a:r>
              <a:rPr lang="en-US"/>
              <a:t>bên</a:t>
            </a:r>
            <a:r>
              <a:rPr lang="vi-VN"/>
              <a:t> nhận yêu cầu.</a:t>
            </a:r>
            <a:endParaRPr lang="en-US"/>
          </a:p>
          <a:p>
            <a:pPr algn="just"/>
            <a:r>
              <a:rPr lang="en-US"/>
              <a:t>Giải pháp:</a:t>
            </a:r>
          </a:p>
          <a:p>
            <a:pPr lvl="1" algn="just"/>
            <a:r>
              <a:rPr lang="en-US"/>
              <a:t>Đóng gói yêu cầu thành một đối t</a:t>
            </a:r>
            <a:r>
              <a:rPr lang="vi-VN"/>
              <a:t>ư</a:t>
            </a:r>
            <a:r>
              <a:rPr lang="en-US"/>
              <a:t>ợng </a:t>
            </a:r>
            <a:r>
              <a:rPr lang="vi-VN"/>
              <a:t>do đó cho phép bạn</a:t>
            </a:r>
            <a:r>
              <a:rPr lang="en-US"/>
              <a:t> sử </a:t>
            </a:r>
            <a:r>
              <a:rPr lang="en-US" dirty="0" err="1"/>
              <a:t>dụng</a:t>
            </a:r>
            <a:r>
              <a:rPr lang="en-US" dirty="0"/>
              <a:t> request </a:t>
            </a:r>
            <a:r>
              <a:rPr lang="en-US" dirty="0" err="1"/>
              <a:t>như</a:t>
            </a:r>
            <a:r>
              <a:rPr lang="en-US" dirty="0"/>
              <a:t> </a:t>
            </a:r>
            <a:r>
              <a:rPr lang="en-US" dirty="0" err="1"/>
              <a:t>một</a:t>
            </a:r>
            <a:r>
              <a:rPr lang="en-US" dirty="0"/>
              <a:t> </a:t>
            </a:r>
            <a:r>
              <a:rPr lang="en-US" dirty="0" err="1"/>
              <a:t>tham</a:t>
            </a:r>
            <a:r>
              <a:rPr lang="en-US" dirty="0"/>
              <a:t> </a:t>
            </a:r>
            <a:r>
              <a:rPr lang="en-US" dirty="0" err="1"/>
              <a:t>số</a:t>
            </a:r>
            <a:r>
              <a:rPr lang="en-US" dirty="0"/>
              <a:t> </a:t>
            </a:r>
            <a:r>
              <a:rPr lang="en-US" dirty="0" err="1"/>
              <a:t>tới</a:t>
            </a:r>
            <a:r>
              <a:rPr lang="en-US" dirty="0"/>
              <a:t> </a:t>
            </a:r>
            <a:r>
              <a:rPr lang="en-US" dirty="0" err="1"/>
              <a:t>các</a:t>
            </a:r>
            <a:r>
              <a:rPr lang="en-US" dirty="0"/>
              <a:t> client </a:t>
            </a:r>
            <a:r>
              <a:rPr lang="en-US" dirty="0" err="1"/>
              <a:t>khác</a:t>
            </a:r>
            <a:r>
              <a:rPr lang="en-US" dirty="0"/>
              <a:t> </a:t>
            </a:r>
            <a:r>
              <a:rPr lang="en-US" dirty="0" err="1"/>
              <a:t>nhau</a:t>
            </a:r>
            <a:r>
              <a:rPr lang="en-US"/>
              <a:t>. </a:t>
            </a:r>
          </a:p>
          <a:p>
            <a:pPr lvl="1" algn="just"/>
            <a:r>
              <a:rPr lang="en-US"/>
              <a:t>Chuyển</a:t>
            </a:r>
            <a:r>
              <a:rPr lang="vi-VN"/>
              <a:t> “</a:t>
            </a:r>
            <a:r>
              <a:rPr lang="en-US"/>
              <a:t>triệu </a:t>
            </a:r>
            <a:r>
              <a:rPr lang="vi-VN"/>
              <a:t>gọi phương thức trên một đối tượng" </a:t>
            </a:r>
            <a:r>
              <a:rPr lang="en-US"/>
              <a:t>sang</a:t>
            </a:r>
            <a:r>
              <a:rPr lang="vi-VN"/>
              <a:t> trạng thái đối tượng đầy đủ</a:t>
            </a:r>
            <a:r>
              <a:rPr lang="en-US"/>
              <a:t>.</a:t>
            </a:r>
          </a:p>
          <a:p>
            <a:pPr algn="just"/>
            <a:r>
              <a:rPr lang="en-US"/>
              <a:t>Nếu request là đối tượng nghĩa là có thể cho nó vào hàng chờ, ghi lại lịch sử yêu cầu hoặc có thể khôi phục các thao tác yêu cầu cũ…</a:t>
            </a:r>
            <a:br>
              <a:rPr lang="en-US"/>
            </a:br>
            <a:endParaRPr lang="en-US" dirty="0"/>
          </a:p>
        </p:txBody>
      </p:sp>
    </p:spTree>
    <p:extLst>
      <p:ext uri="{BB962C8B-B14F-4D97-AF65-F5344CB8AC3E}">
        <p14:creationId xmlns:p14="http://schemas.microsoft.com/office/powerpoint/2010/main" val="3253323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thành phần </a:t>
            </a:r>
            <a:r>
              <a:rPr lang="vi-VN"/>
              <a:t>trong Command</a:t>
            </a:r>
            <a:r>
              <a:rPr lang="en-US"/>
              <a:t> </a:t>
            </a:r>
            <a:r>
              <a:rPr lang="vi-VN"/>
              <a:t>Pattern</a:t>
            </a:r>
            <a:endParaRPr lang="en-US" dirty="0"/>
          </a:p>
        </p:txBody>
      </p:sp>
      <p:pic>
        <p:nvPicPr>
          <p:cNvPr id="4" name="Picture 3"/>
          <p:cNvPicPr>
            <a:picLocks noChangeAspect="1"/>
          </p:cNvPicPr>
          <p:nvPr/>
        </p:nvPicPr>
        <p:blipFill>
          <a:blip r:embed="rId2"/>
          <a:stretch>
            <a:fillRect/>
          </a:stretch>
        </p:blipFill>
        <p:spPr>
          <a:xfrm>
            <a:off x="1988162" y="1572174"/>
            <a:ext cx="8215676" cy="3962352"/>
          </a:xfrm>
          <a:prstGeom prst="rect">
            <a:avLst/>
          </a:prstGeom>
        </p:spPr>
      </p:pic>
    </p:spTree>
    <p:extLst>
      <p:ext uri="{BB962C8B-B14F-4D97-AF65-F5344CB8AC3E}">
        <p14:creationId xmlns:p14="http://schemas.microsoft.com/office/powerpoint/2010/main" val="1924713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thành phần </a:t>
            </a:r>
            <a:r>
              <a:rPr lang="vi-VN"/>
              <a:t>trong Command Pattern</a:t>
            </a:r>
            <a:endParaRPr lang="en-US" dirty="0"/>
          </a:p>
        </p:txBody>
      </p:sp>
      <p:sp>
        <p:nvSpPr>
          <p:cNvPr id="3" name="Content Placeholder 2"/>
          <p:cNvSpPr>
            <a:spLocks noGrp="1"/>
          </p:cNvSpPr>
          <p:nvPr>
            <p:ph idx="1"/>
          </p:nvPr>
        </p:nvSpPr>
        <p:spPr/>
        <p:txBody>
          <a:bodyPr/>
          <a:lstStyle/>
          <a:p>
            <a:pPr algn="just"/>
            <a:r>
              <a:rPr lang="en-US" b="1" dirty="0"/>
              <a:t>Command</a:t>
            </a:r>
            <a:r>
              <a:rPr lang="en-US" dirty="0"/>
              <a:t>: </a:t>
            </a:r>
            <a:r>
              <a:rPr lang="en-US" dirty="0" err="1"/>
              <a:t>Định</a:t>
            </a:r>
            <a:r>
              <a:rPr lang="en-US" dirty="0"/>
              <a:t> </a:t>
            </a:r>
            <a:r>
              <a:rPr lang="en-US" err="1"/>
              <a:t>nghĩa</a:t>
            </a:r>
            <a:r>
              <a:rPr lang="en-US"/>
              <a:t> một </a:t>
            </a:r>
            <a:r>
              <a:rPr lang="en-US" dirty="0"/>
              <a:t>interface </a:t>
            </a:r>
            <a:r>
              <a:rPr lang="en-US" dirty="0" err="1"/>
              <a:t>để</a:t>
            </a:r>
            <a:r>
              <a:rPr lang="en-US" dirty="0"/>
              <a:t> </a:t>
            </a:r>
            <a:r>
              <a:rPr lang="en-US" dirty="0" err="1"/>
              <a:t>thực</a:t>
            </a:r>
            <a:r>
              <a:rPr lang="en-US" dirty="0"/>
              <a:t> </a:t>
            </a:r>
            <a:r>
              <a:rPr lang="en-US" dirty="0" err="1"/>
              <a:t>hiện</a:t>
            </a:r>
            <a:r>
              <a:rPr lang="en-US" dirty="0"/>
              <a:t> </a:t>
            </a:r>
            <a:r>
              <a:rPr lang="en-US" err="1"/>
              <a:t>một</a:t>
            </a:r>
            <a:r>
              <a:rPr lang="en-US"/>
              <a:t> hành </a:t>
            </a:r>
            <a:r>
              <a:rPr lang="en-US" dirty="0" err="1"/>
              <a:t>động</a:t>
            </a:r>
            <a:r>
              <a:rPr lang="en-US" dirty="0"/>
              <a:t> (Execute). </a:t>
            </a:r>
            <a:r>
              <a:rPr lang="en-US" dirty="0" err="1"/>
              <a:t>Là</a:t>
            </a:r>
            <a:r>
              <a:rPr lang="en-US" dirty="0"/>
              <a:t> </a:t>
            </a:r>
            <a:r>
              <a:rPr lang="en-US" dirty="0" err="1"/>
              <a:t>đối</a:t>
            </a:r>
            <a:r>
              <a:rPr lang="en-US" dirty="0"/>
              <a:t> </a:t>
            </a:r>
            <a:r>
              <a:rPr lang="en-US" dirty="0" err="1"/>
              <a:t>tượng</a:t>
            </a:r>
            <a:r>
              <a:rPr lang="en-US" dirty="0"/>
              <a:t> </a:t>
            </a:r>
            <a:r>
              <a:rPr lang="en-US" dirty="0" err="1"/>
              <a:t>lưu</a:t>
            </a:r>
            <a:r>
              <a:rPr lang="en-US" dirty="0"/>
              <a:t> </a:t>
            </a:r>
            <a:r>
              <a:rPr lang="en-US" dirty="0" err="1"/>
              <a:t>giữ</a:t>
            </a:r>
            <a:r>
              <a:rPr lang="en-US" dirty="0"/>
              <a:t> Request </a:t>
            </a:r>
            <a:r>
              <a:rPr lang="en-US" dirty="0" err="1"/>
              <a:t>và</a:t>
            </a:r>
            <a:r>
              <a:rPr lang="en-US" dirty="0"/>
              <a:t> State </a:t>
            </a:r>
            <a:r>
              <a:rPr lang="en-US" dirty="0" err="1"/>
              <a:t>của</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tại</a:t>
            </a:r>
            <a:r>
              <a:rPr lang="en-US" dirty="0"/>
              <a:t> </a:t>
            </a:r>
            <a:r>
              <a:rPr lang="en-US" dirty="0" err="1"/>
              <a:t>một</a:t>
            </a:r>
            <a:r>
              <a:rPr lang="en-US" dirty="0"/>
              <a:t> </a:t>
            </a:r>
            <a:r>
              <a:rPr lang="en-US" dirty="0" err="1"/>
              <a:t>thời</a:t>
            </a:r>
            <a:r>
              <a:rPr lang="en-US" dirty="0"/>
              <a:t> </a:t>
            </a:r>
            <a:r>
              <a:rPr lang="en-US" dirty="0" err="1"/>
              <a:t>điểm</a:t>
            </a:r>
            <a:r>
              <a:rPr lang="en-US" dirty="0"/>
              <a:t>.</a:t>
            </a:r>
          </a:p>
          <a:p>
            <a:pPr algn="just"/>
            <a:r>
              <a:rPr lang="en-US" b="1" dirty="0" err="1"/>
              <a:t>ConcreteCommand</a:t>
            </a:r>
            <a:r>
              <a:rPr lang="en-US" dirty="0"/>
              <a:t>: </a:t>
            </a:r>
            <a:r>
              <a:rPr lang="en-US" dirty="0" err="1"/>
              <a:t>Cài</a:t>
            </a:r>
            <a:r>
              <a:rPr lang="en-US" dirty="0"/>
              <a:t> </a:t>
            </a:r>
            <a:r>
              <a:rPr lang="en-US" dirty="0" err="1"/>
              <a:t>đặt</a:t>
            </a:r>
            <a:r>
              <a:rPr lang="en-US" dirty="0"/>
              <a:t> </a:t>
            </a:r>
            <a:r>
              <a:rPr lang="en-US" dirty="0" err="1"/>
              <a:t>Excute</a:t>
            </a:r>
            <a:r>
              <a:rPr lang="en-US" dirty="0"/>
              <a:t> </a:t>
            </a:r>
            <a:r>
              <a:rPr lang="en-US" dirty="0" err="1"/>
              <a:t>bằng</a:t>
            </a:r>
            <a:r>
              <a:rPr lang="en-US" dirty="0"/>
              <a:t> </a:t>
            </a:r>
            <a:r>
              <a:rPr lang="en-US" dirty="0" err="1"/>
              <a:t>cách</a:t>
            </a:r>
            <a:r>
              <a:rPr lang="en-US" dirty="0"/>
              <a:t> </a:t>
            </a:r>
            <a:r>
              <a:rPr lang="en-US" dirty="0" err="1"/>
              <a:t>khai</a:t>
            </a:r>
            <a:r>
              <a:rPr lang="en-US" dirty="0"/>
              <a:t> </a:t>
            </a:r>
            <a:r>
              <a:rPr lang="en-US" dirty="0" err="1"/>
              <a:t>báo</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tương</a:t>
            </a:r>
            <a:r>
              <a:rPr lang="en-US" dirty="0"/>
              <a:t> </a:t>
            </a:r>
            <a:r>
              <a:rPr lang="en-US" dirty="0" err="1"/>
              <a:t>ứng</a:t>
            </a:r>
            <a:r>
              <a:rPr lang="en-US" dirty="0"/>
              <a:t> </a:t>
            </a:r>
            <a:r>
              <a:rPr lang="en-US" dirty="0" err="1"/>
              <a:t>trên</a:t>
            </a:r>
            <a:r>
              <a:rPr lang="en-US" dirty="0"/>
              <a:t> </a:t>
            </a:r>
            <a:r>
              <a:rPr lang="en-US"/>
              <a:t>Receiver.</a:t>
            </a:r>
            <a:endParaRPr lang="en-US" dirty="0"/>
          </a:p>
          <a:p>
            <a:pPr algn="just"/>
            <a:r>
              <a:rPr lang="en-US" b="1" dirty="0"/>
              <a:t>Client</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b="1" dirty="0" err="1"/>
              <a:t>ConcreteCommand</a:t>
            </a:r>
            <a:r>
              <a:rPr lang="en-US" dirty="0"/>
              <a:t> </a:t>
            </a:r>
            <a:r>
              <a:rPr lang="en-US" dirty="0" err="1"/>
              <a:t>và</a:t>
            </a:r>
            <a:r>
              <a:rPr lang="en-US" dirty="0"/>
              <a:t> </a:t>
            </a:r>
            <a:r>
              <a:rPr lang="en-US" dirty="0" err="1"/>
              <a:t>thiết</a:t>
            </a:r>
            <a:r>
              <a:rPr lang="en-US" dirty="0"/>
              <a:t> </a:t>
            </a:r>
            <a:r>
              <a:rPr lang="en-US" dirty="0" err="1"/>
              <a:t>lập</a:t>
            </a:r>
            <a:r>
              <a:rPr lang="en-US"/>
              <a:t> Receiver</a:t>
            </a:r>
            <a:r>
              <a:rPr lang="en-US" dirty="0"/>
              <a:t> </a:t>
            </a:r>
            <a:r>
              <a:rPr lang="en-US" dirty="0" err="1"/>
              <a:t>của</a:t>
            </a:r>
            <a:r>
              <a:rPr lang="en-US" dirty="0"/>
              <a:t> </a:t>
            </a:r>
            <a:r>
              <a:rPr lang="en-US" dirty="0" err="1"/>
              <a:t>nó</a:t>
            </a:r>
            <a:r>
              <a:rPr lang="en-US" dirty="0"/>
              <a:t>.</a:t>
            </a:r>
          </a:p>
          <a:p>
            <a:pPr algn="just"/>
            <a:r>
              <a:rPr lang="en-US" b="1" dirty="0"/>
              <a:t>Invoker</a:t>
            </a:r>
            <a:r>
              <a:rPr lang="en-US" dirty="0"/>
              <a:t>: </a:t>
            </a:r>
            <a:r>
              <a:rPr lang="en-US" dirty="0" err="1"/>
              <a:t>Là</a:t>
            </a:r>
            <a:r>
              <a:rPr lang="en-US" dirty="0"/>
              <a:t> </a:t>
            </a:r>
            <a:r>
              <a:rPr lang="en-US" dirty="0" err="1"/>
              <a:t>nơi</a:t>
            </a:r>
            <a:r>
              <a:rPr lang="en-US" dirty="0"/>
              <a:t> </a:t>
            </a:r>
            <a:r>
              <a:rPr lang="en-US" i="1" dirty="0" err="1"/>
              <a:t>lưu</a:t>
            </a:r>
            <a:r>
              <a:rPr lang="en-US" i="1" dirty="0"/>
              <a:t> </a:t>
            </a:r>
            <a:r>
              <a:rPr lang="en-US" i="1" dirty="0" err="1"/>
              <a:t>trữ</a:t>
            </a:r>
            <a:r>
              <a:rPr lang="en-US" dirty="0"/>
              <a:t> </a:t>
            </a:r>
            <a:r>
              <a:rPr lang="en-US" dirty="0" err="1"/>
              <a:t>và</a:t>
            </a:r>
            <a:r>
              <a:rPr lang="en-US" dirty="0"/>
              <a:t> </a:t>
            </a:r>
            <a:r>
              <a:rPr lang="en-US" i="1" dirty="0" err="1"/>
              <a:t>phát</a:t>
            </a:r>
            <a:r>
              <a:rPr lang="en-US" i="1" dirty="0"/>
              <a:t> </a:t>
            </a:r>
            <a:r>
              <a:rPr lang="en-US" i="1" dirty="0" err="1"/>
              <a:t>sinh</a:t>
            </a:r>
            <a:r>
              <a:rPr lang="en-US" dirty="0"/>
              <a:t> </a:t>
            </a:r>
            <a:r>
              <a:rPr lang="en-US" dirty="0" err="1"/>
              <a:t>mỗi</a:t>
            </a:r>
            <a:r>
              <a:rPr lang="en-US" dirty="0"/>
              <a:t> Request </a:t>
            </a:r>
            <a:r>
              <a:rPr lang="en-US" dirty="0" err="1"/>
              <a:t>dưới</a:t>
            </a:r>
            <a:r>
              <a:rPr lang="en-US" dirty="0"/>
              <a:t> </a:t>
            </a:r>
            <a:r>
              <a:rPr lang="en-US" dirty="0" err="1"/>
              <a:t>dạng</a:t>
            </a:r>
            <a:r>
              <a:rPr lang="en-US" dirty="0"/>
              <a:t> Command Object. </a:t>
            </a:r>
            <a:r>
              <a:rPr lang="en-US" dirty="0" err="1"/>
              <a:t>Quyết</a:t>
            </a:r>
            <a:r>
              <a:rPr lang="en-US" dirty="0"/>
              <a:t> </a:t>
            </a:r>
            <a:r>
              <a:rPr lang="en-US" dirty="0" err="1"/>
              <a:t>định</a:t>
            </a:r>
            <a:r>
              <a:rPr lang="en-US" dirty="0"/>
              <a:t> </a:t>
            </a:r>
            <a:r>
              <a:rPr lang="en-US" dirty="0" err="1"/>
              <a:t>khi</a:t>
            </a:r>
            <a:r>
              <a:rPr lang="en-US" dirty="0"/>
              <a:t> </a:t>
            </a:r>
            <a:r>
              <a:rPr lang="en-US" dirty="0" err="1"/>
              <a:t>nào</a:t>
            </a:r>
            <a:r>
              <a:rPr lang="en-US" dirty="0"/>
              <a:t> </a:t>
            </a:r>
            <a:r>
              <a:rPr lang="en-US" dirty="0" err="1"/>
              <a:t>thực</a:t>
            </a:r>
            <a:r>
              <a:rPr lang="en-US" dirty="0"/>
              <a:t> </a:t>
            </a:r>
            <a:r>
              <a:rPr lang="en-US" dirty="0" err="1"/>
              <a:t>hiện</a:t>
            </a:r>
            <a:r>
              <a:rPr lang="en-US" dirty="0"/>
              <a:t> </a:t>
            </a:r>
            <a:r>
              <a:rPr lang="en-US" dirty="0" err="1"/>
              <a:t>nó</a:t>
            </a:r>
            <a:r>
              <a:rPr lang="en-US" dirty="0"/>
              <a:t>.</a:t>
            </a:r>
          </a:p>
          <a:p>
            <a:pPr algn="just"/>
            <a:r>
              <a:rPr lang="en-US" b="1" dirty="0"/>
              <a:t>Receiver</a:t>
            </a:r>
            <a:r>
              <a:rPr lang="en-US" dirty="0"/>
              <a:t>:  </a:t>
            </a:r>
            <a:r>
              <a:rPr lang="en-US" dirty="0" err="1"/>
              <a:t>Là</a:t>
            </a:r>
            <a:r>
              <a:rPr lang="en-US" dirty="0"/>
              <a:t> </a:t>
            </a:r>
            <a:r>
              <a:rPr lang="en-US" dirty="0" err="1"/>
              <a:t>đối</a:t>
            </a:r>
            <a:r>
              <a:rPr lang="en-US" dirty="0"/>
              <a:t> </a:t>
            </a:r>
            <a:r>
              <a:rPr lang="en-US" dirty="0" err="1"/>
              <a:t>tượng</a:t>
            </a:r>
            <a:r>
              <a:rPr lang="en-US" dirty="0"/>
              <a:t> </a:t>
            </a:r>
            <a:r>
              <a:rPr lang="en-US" dirty="0" err="1"/>
              <a:t>thực</a:t>
            </a:r>
            <a:r>
              <a:rPr lang="en-US" dirty="0"/>
              <a:t> </a:t>
            </a:r>
            <a:r>
              <a:rPr lang="en-US" dirty="0" err="1"/>
              <a:t>hiện</a:t>
            </a:r>
            <a:r>
              <a:rPr lang="en-US" dirty="0"/>
              <a:t> </a:t>
            </a:r>
            <a:r>
              <a:rPr lang="en-US" dirty="0" err="1"/>
              <a:t>lệnh</a:t>
            </a:r>
            <a:r>
              <a:rPr lang="en-US" dirty="0"/>
              <a:t> </a:t>
            </a:r>
            <a:r>
              <a:rPr lang="en-US" dirty="0" err="1"/>
              <a:t>trên</a:t>
            </a:r>
            <a:r>
              <a:rPr lang="en-US" dirty="0"/>
              <a:t> </a:t>
            </a:r>
            <a:r>
              <a:rPr lang="en-US" dirty="0" err="1"/>
              <a:t>mỗi</a:t>
            </a:r>
            <a:r>
              <a:rPr lang="en-US" dirty="0"/>
              <a:t> </a:t>
            </a:r>
            <a:r>
              <a:rPr lang="en-US" dirty="0" err="1"/>
              <a:t>yêu</a:t>
            </a:r>
            <a:r>
              <a:rPr lang="en-US" dirty="0"/>
              <a:t> </a:t>
            </a:r>
            <a:r>
              <a:rPr lang="en-US" dirty="0" err="1"/>
              <a:t>cầu</a:t>
            </a:r>
            <a:r>
              <a:rPr lang="en-US" dirty="0"/>
              <a:t>.</a:t>
            </a:r>
          </a:p>
        </p:txBody>
      </p:sp>
    </p:spTree>
    <p:extLst>
      <p:ext uri="{BB962C8B-B14F-4D97-AF65-F5344CB8AC3E}">
        <p14:creationId xmlns:p14="http://schemas.microsoft.com/office/powerpoint/2010/main" val="3175044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Triển khai Command Pattern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05142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Observer Pattern</a:t>
            </a:r>
            <a:endParaRPr lang="en-US" dirty="0"/>
          </a:p>
        </p:txBody>
      </p:sp>
      <p:sp>
        <p:nvSpPr>
          <p:cNvPr id="3" name="Content Placeholder 2"/>
          <p:cNvSpPr>
            <a:spLocks noGrp="1"/>
          </p:cNvSpPr>
          <p:nvPr>
            <p:ph idx="1"/>
          </p:nvPr>
        </p:nvSpPr>
        <p:spPr/>
        <p:txBody>
          <a:bodyPr/>
          <a:lstStyle/>
          <a:p>
            <a:pPr algn="just"/>
            <a:r>
              <a:rPr lang="en-US"/>
              <a:t>Observer thuộc </a:t>
            </a:r>
            <a:r>
              <a:rPr lang="en-US" err="1"/>
              <a:t>nhóm</a:t>
            </a:r>
            <a:r>
              <a:rPr lang="en-US"/>
              <a:t> Behavioral</a:t>
            </a:r>
            <a:r>
              <a:rPr lang="en-US" dirty="0"/>
              <a:t> </a:t>
            </a:r>
            <a:r>
              <a:rPr lang="en-US" dirty="0" err="1"/>
              <a:t>là</a:t>
            </a:r>
            <a:r>
              <a:rPr lang="en-US" dirty="0"/>
              <a:t> </a:t>
            </a:r>
            <a:r>
              <a:rPr lang="en-US" dirty="0" err="1"/>
              <a:t>một</a:t>
            </a:r>
            <a:r>
              <a:rPr lang="en-US" dirty="0"/>
              <a:t> </a:t>
            </a:r>
            <a:r>
              <a:rPr lang="en-US" dirty="0" err="1"/>
              <a:t>mẫu</a:t>
            </a:r>
            <a:r>
              <a:rPr lang="en-US" dirty="0"/>
              <a:t> </a:t>
            </a:r>
            <a:r>
              <a:rPr lang="en-US" dirty="0" err="1"/>
              <a:t>thiết</a:t>
            </a:r>
            <a:r>
              <a:rPr lang="en-US" dirty="0"/>
              <a:t> </a:t>
            </a:r>
            <a:r>
              <a:rPr lang="en-US" dirty="0" err="1"/>
              <a:t>kế</a:t>
            </a:r>
            <a:r>
              <a:rPr lang="en-US" dirty="0"/>
              <a:t> </a:t>
            </a:r>
            <a:r>
              <a:rPr lang="en-US" dirty="0" err="1"/>
              <a:t>dành</a:t>
            </a:r>
            <a:r>
              <a:rPr lang="en-US" dirty="0"/>
              <a:t> </a:t>
            </a:r>
            <a:r>
              <a:rPr lang="en-US" dirty="0" err="1"/>
              <a:t>cho</a:t>
            </a:r>
            <a:r>
              <a:rPr lang="en-US" dirty="0"/>
              <a:t> </a:t>
            </a:r>
            <a:r>
              <a:rPr lang="en-US" dirty="0" err="1"/>
              <a:t>việc</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khi</a:t>
            </a:r>
            <a:r>
              <a:rPr lang="en-US" dirty="0"/>
              <a:t> </a:t>
            </a:r>
            <a:r>
              <a:rPr lang="en-US" dirty="0" err="1"/>
              <a:t>thay</a:t>
            </a:r>
            <a:r>
              <a:rPr lang="en-US" dirty="0"/>
              <a:t> </a:t>
            </a:r>
            <a:r>
              <a:rPr lang="en-US" dirty="0" err="1"/>
              <a:t>đổi</a:t>
            </a:r>
            <a:r>
              <a:rPr lang="en-US" dirty="0"/>
              <a:t> </a:t>
            </a:r>
            <a:r>
              <a:rPr lang="en-US" dirty="0" err="1"/>
              <a:t>trạng</a:t>
            </a:r>
            <a:r>
              <a:rPr lang="en-US" dirty="0"/>
              <a:t> </a:t>
            </a:r>
            <a:r>
              <a:rPr lang="en-US" dirty="0" err="1"/>
              <a:t>thái</a:t>
            </a:r>
            <a:r>
              <a:rPr lang="en-US" dirty="0"/>
              <a:t> </a:t>
            </a:r>
            <a:r>
              <a:rPr lang="en-US" dirty="0" err="1"/>
              <a:t>của</a:t>
            </a:r>
            <a:r>
              <a:rPr lang="en-US" dirty="0"/>
              <a:t> </a:t>
            </a:r>
            <a:r>
              <a:rPr lang="en-US" dirty="0" err="1"/>
              <a:t>bản</a:t>
            </a:r>
            <a:r>
              <a:rPr lang="en-US" dirty="0"/>
              <a:t> </a:t>
            </a:r>
            <a:r>
              <a:rPr lang="en-US" dirty="0" err="1"/>
              <a:t>thân</a:t>
            </a:r>
            <a:r>
              <a:rPr lang="en-US" dirty="0"/>
              <a:t> </a:t>
            </a:r>
            <a:r>
              <a:rPr lang="en-US" dirty="0" err="1"/>
              <a:t>nó</a:t>
            </a:r>
            <a:r>
              <a:rPr lang="en-US" dirty="0"/>
              <a:t> </a:t>
            </a:r>
            <a:r>
              <a:rPr lang="en-US" dirty="0" err="1"/>
              <a:t>thì</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đính</a:t>
            </a:r>
            <a:r>
              <a:rPr lang="en-US" dirty="0"/>
              <a:t> </a:t>
            </a:r>
            <a:r>
              <a:rPr lang="en-US" dirty="0" err="1"/>
              <a:t>kèm</a:t>
            </a:r>
            <a:r>
              <a:rPr lang="en-US" dirty="0"/>
              <a:t> </a:t>
            </a:r>
            <a:r>
              <a:rPr lang="en-US" dirty="0" err="1"/>
              <a:t>theo</a:t>
            </a:r>
            <a:r>
              <a:rPr lang="en-US" dirty="0"/>
              <a:t> </a:t>
            </a:r>
            <a:r>
              <a:rPr lang="en-US" dirty="0" err="1"/>
              <a:t>cũng</a:t>
            </a:r>
            <a:r>
              <a:rPr lang="en-US" dirty="0"/>
              <a:t> </a:t>
            </a:r>
            <a:r>
              <a:rPr lang="en-US" dirty="0" err="1"/>
              <a:t>sẽ</a:t>
            </a:r>
            <a:r>
              <a:rPr lang="en-US" dirty="0"/>
              <a:t> </a:t>
            </a:r>
            <a:r>
              <a:rPr lang="en-US" dirty="0" err="1"/>
              <a:t>được</a:t>
            </a:r>
            <a:r>
              <a:rPr lang="en-US" dirty="0"/>
              <a:t> </a:t>
            </a:r>
            <a:r>
              <a:rPr lang="en-US" dirty="0" err="1"/>
              <a:t>thông</a:t>
            </a:r>
            <a:r>
              <a:rPr lang="en-US" dirty="0"/>
              <a:t> </a:t>
            </a:r>
            <a:r>
              <a:rPr lang="en-US" dirty="0" err="1"/>
              <a:t>báo</a:t>
            </a:r>
            <a:r>
              <a:rPr lang="en-US" dirty="0"/>
              <a:t>.</a:t>
            </a:r>
          </a:p>
          <a:p>
            <a:pPr algn="just"/>
            <a:r>
              <a:rPr lang="en-US"/>
              <a:t>Observer gồm </a:t>
            </a:r>
            <a:r>
              <a:rPr lang="en-US" dirty="0" err="1"/>
              <a:t>một</a:t>
            </a:r>
            <a:r>
              <a:rPr lang="en-US" dirty="0"/>
              <a:t> </a:t>
            </a:r>
            <a:r>
              <a:rPr lang="en-US" dirty="0" err="1"/>
              <a:t>đối</a:t>
            </a:r>
            <a:r>
              <a:rPr lang="en-US" dirty="0"/>
              <a:t> </a:t>
            </a:r>
            <a:r>
              <a:rPr lang="en-US" dirty="0" err="1"/>
              <a:t>tượng</a:t>
            </a:r>
            <a:r>
              <a:rPr lang="en-US" dirty="0"/>
              <a:t> </a:t>
            </a:r>
            <a:r>
              <a:rPr lang="en-US" dirty="0" err="1"/>
              <a:t>gọi</a:t>
            </a:r>
            <a:r>
              <a:rPr lang="en-US" dirty="0"/>
              <a:t> </a:t>
            </a:r>
            <a:r>
              <a:rPr lang="en-US" dirty="0" err="1"/>
              <a:t>là</a:t>
            </a:r>
            <a:r>
              <a:rPr lang="en-US" dirty="0"/>
              <a:t> </a:t>
            </a:r>
            <a:r>
              <a:rPr lang="en-US" b="1" dirty="0"/>
              <a:t>subject</a:t>
            </a:r>
            <a:r>
              <a:rPr lang="en-US" dirty="0"/>
              <a:t>, </a:t>
            </a:r>
            <a:r>
              <a:rPr lang="en-US" dirty="0" err="1"/>
              <a:t>đối</a:t>
            </a:r>
            <a:r>
              <a:rPr lang="en-US" dirty="0"/>
              <a:t> </a:t>
            </a:r>
            <a:r>
              <a:rPr lang="en-US" dirty="0" err="1"/>
              <a:t>tượng</a:t>
            </a:r>
            <a:r>
              <a:rPr lang="en-US" dirty="0"/>
              <a:t> </a:t>
            </a:r>
            <a:r>
              <a:rPr lang="en-US" dirty="0" err="1"/>
              <a:t>này</a:t>
            </a:r>
            <a:r>
              <a:rPr lang="en-US" dirty="0"/>
              <a:t> </a:t>
            </a:r>
            <a:r>
              <a:rPr lang="en-US" dirty="0" err="1"/>
              <a:t>duy</a:t>
            </a:r>
            <a:r>
              <a:rPr lang="en-US" dirty="0"/>
              <a:t> </a:t>
            </a:r>
            <a:r>
              <a:rPr lang="en-US" dirty="0" err="1"/>
              <a:t>trì</a:t>
            </a:r>
            <a:r>
              <a:rPr lang="en-US" dirty="0"/>
              <a:t> </a:t>
            </a:r>
            <a:r>
              <a:rPr lang="en-US" dirty="0" err="1"/>
              <a:t>một</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phụ</a:t>
            </a:r>
            <a:r>
              <a:rPr lang="en-US" dirty="0"/>
              <a:t> </a:t>
            </a:r>
            <a:r>
              <a:rPr lang="en-US" dirty="0" err="1"/>
              <a:t>thuộc</a:t>
            </a:r>
            <a:r>
              <a:rPr lang="en-US" dirty="0"/>
              <a:t> </a:t>
            </a:r>
            <a:r>
              <a:rPr lang="en-US" dirty="0" err="1"/>
              <a:t>nó</a:t>
            </a:r>
            <a:r>
              <a:rPr lang="en-US" dirty="0"/>
              <a:t> </a:t>
            </a:r>
            <a:r>
              <a:rPr lang="en-US" dirty="0" err="1"/>
              <a:t>gọi</a:t>
            </a:r>
            <a:r>
              <a:rPr lang="en-US" dirty="0"/>
              <a:t> </a:t>
            </a:r>
            <a:r>
              <a:rPr lang="en-US" dirty="0" err="1"/>
              <a:t>là</a:t>
            </a:r>
            <a:r>
              <a:rPr lang="en-US" dirty="0"/>
              <a:t> </a:t>
            </a:r>
            <a:r>
              <a:rPr lang="en-US" b="1" dirty="0"/>
              <a:t>observer</a:t>
            </a:r>
            <a:r>
              <a:rPr lang="en-US" dirty="0"/>
              <a:t>, </a:t>
            </a:r>
            <a:r>
              <a:rPr lang="en-US" dirty="0" err="1"/>
              <a:t>và</a:t>
            </a:r>
            <a:r>
              <a:rPr lang="en-US" dirty="0"/>
              <a:t> </a:t>
            </a:r>
            <a:r>
              <a:rPr lang="en-US" dirty="0" err="1"/>
              <a:t>thông</a:t>
            </a:r>
            <a:r>
              <a:rPr lang="en-US" dirty="0"/>
              <a:t> </a:t>
            </a:r>
            <a:r>
              <a:rPr lang="en-US" dirty="0" err="1"/>
              <a:t>báo</a:t>
            </a:r>
            <a:r>
              <a:rPr lang="en-US" dirty="0"/>
              <a:t> </a:t>
            </a:r>
            <a:r>
              <a:rPr lang="en-US" dirty="0" err="1"/>
              <a:t>tới</a:t>
            </a:r>
            <a:r>
              <a:rPr lang="en-US" dirty="0"/>
              <a:t> </a:t>
            </a:r>
            <a:r>
              <a:rPr lang="en-US" dirty="0" err="1"/>
              <a:t>chúng</a:t>
            </a:r>
            <a:r>
              <a:rPr lang="en-US" dirty="0"/>
              <a:t> </a:t>
            </a:r>
            <a:r>
              <a:rPr lang="en-US" dirty="0" err="1"/>
              <a:t>một</a:t>
            </a:r>
            <a:r>
              <a:rPr lang="en-US" dirty="0"/>
              <a:t> </a:t>
            </a:r>
            <a:r>
              <a:rPr lang="en-US" dirty="0" err="1"/>
              <a:t>cách</a:t>
            </a:r>
            <a:r>
              <a:rPr lang="en-US" dirty="0"/>
              <a:t> </a:t>
            </a:r>
            <a:r>
              <a:rPr lang="en-US" dirty="0" err="1"/>
              <a:t>tự</a:t>
            </a:r>
            <a:r>
              <a:rPr lang="en-US" dirty="0"/>
              <a:t> </a:t>
            </a:r>
            <a:r>
              <a:rPr lang="en-US" dirty="0" err="1"/>
              <a:t>động</a:t>
            </a:r>
            <a:r>
              <a:rPr lang="en-US" dirty="0"/>
              <a:t> </a:t>
            </a:r>
            <a:r>
              <a:rPr lang="en-US" dirty="0" err="1"/>
              <a:t>về</a:t>
            </a:r>
            <a:r>
              <a:rPr lang="en-US" dirty="0"/>
              <a:t> </a:t>
            </a:r>
            <a:r>
              <a:rPr lang="en-US" dirty="0" err="1"/>
              <a:t>bất</a:t>
            </a:r>
            <a:r>
              <a:rPr lang="en-US" dirty="0"/>
              <a:t> </a:t>
            </a:r>
            <a:r>
              <a:rPr lang="en-US" dirty="0" err="1"/>
              <a:t>cứ</a:t>
            </a:r>
            <a:r>
              <a:rPr lang="en-US" dirty="0"/>
              <a:t> </a:t>
            </a:r>
            <a:r>
              <a:rPr lang="en-US" dirty="0" err="1"/>
              <a:t>thay</a:t>
            </a:r>
            <a:r>
              <a:rPr lang="en-US" dirty="0"/>
              <a:t> </a:t>
            </a:r>
            <a:r>
              <a:rPr lang="en-US" dirty="0" err="1"/>
              <a:t>đổi</a:t>
            </a:r>
            <a:r>
              <a:rPr lang="en-US" dirty="0"/>
              <a:t> </a:t>
            </a:r>
            <a:r>
              <a:rPr lang="en-US" dirty="0" err="1"/>
              <a:t>nào</a:t>
            </a:r>
            <a:r>
              <a:rPr lang="en-US" dirty="0"/>
              <a:t>, </a:t>
            </a:r>
            <a:r>
              <a:rPr lang="en-US" dirty="0" err="1"/>
              <a:t>thường</a:t>
            </a:r>
            <a:r>
              <a:rPr lang="en-US" dirty="0"/>
              <a:t> </a:t>
            </a:r>
            <a:r>
              <a:rPr lang="en-US" dirty="0" err="1"/>
              <a:t>thì</a:t>
            </a:r>
            <a:r>
              <a:rPr lang="en-US" dirty="0"/>
              <a:t> </a:t>
            </a:r>
            <a:r>
              <a:rPr lang="en-US" dirty="0" err="1"/>
              <a:t>bằng</a:t>
            </a:r>
            <a:r>
              <a:rPr lang="en-US" dirty="0"/>
              <a:t> </a:t>
            </a:r>
            <a:r>
              <a:rPr lang="en-US" dirty="0" err="1"/>
              <a:t>cách</a:t>
            </a:r>
            <a:r>
              <a:rPr lang="en-US" dirty="0"/>
              <a:t> </a:t>
            </a:r>
            <a:r>
              <a:rPr lang="en-US" dirty="0" err="1"/>
              <a:t>gọi</a:t>
            </a:r>
            <a:r>
              <a:rPr lang="en-US" dirty="0"/>
              <a:t> </a:t>
            </a:r>
            <a:r>
              <a:rPr lang="en-US" dirty="0" err="1"/>
              <a:t>một</a:t>
            </a:r>
            <a:r>
              <a:rPr lang="en-US" dirty="0"/>
              <a:t> </a:t>
            </a:r>
            <a:r>
              <a:rPr lang="en-US" dirty="0" err="1"/>
              <a:t>phương</a:t>
            </a:r>
            <a:r>
              <a:rPr lang="en-US" dirty="0"/>
              <a:t> </a:t>
            </a:r>
            <a:r>
              <a:rPr lang="en-US" dirty="0" err="1"/>
              <a:t>thức</a:t>
            </a:r>
            <a:r>
              <a:rPr lang="en-US" dirty="0"/>
              <a:t> </a:t>
            </a:r>
            <a:r>
              <a:rPr lang="en-US" dirty="0" err="1"/>
              <a:t>của</a:t>
            </a:r>
            <a:r>
              <a:rPr lang="en-US" dirty="0"/>
              <a:t> </a:t>
            </a:r>
            <a:r>
              <a:rPr lang="en-US" dirty="0" err="1"/>
              <a:t>chúng</a:t>
            </a:r>
            <a:r>
              <a:rPr lang="en-US" dirty="0"/>
              <a:t>.</a:t>
            </a:r>
          </a:p>
        </p:txBody>
      </p:sp>
    </p:spTree>
    <p:extLst>
      <p:ext uri="{BB962C8B-B14F-4D97-AF65-F5344CB8AC3E}">
        <p14:creationId xmlns:p14="http://schemas.microsoft.com/office/powerpoint/2010/main" val="527023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thành phần trong Observer Pattern</a:t>
            </a:r>
            <a:endParaRPr lang="en-US" dirty="0"/>
          </a:p>
        </p:txBody>
      </p:sp>
      <p:pic>
        <p:nvPicPr>
          <p:cNvPr id="4" name="Picture 3"/>
          <p:cNvPicPr>
            <a:picLocks noChangeAspect="1"/>
          </p:cNvPicPr>
          <p:nvPr/>
        </p:nvPicPr>
        <p:blipFill>
          <a:blip r:embed="rId2"/>
          <a:stretch>
            <a:fillRect/>
          </a:stretch>
        </p:blipFill>
        <p:spPr>
          <a:xfrm>
            <a:off x="1554609" y="1569200"/>
            <a:ext cx="9082782" cy="3484062"/>
          </a:xfrm>
          <a:prstGeom prst="rect">
            <a:avLst/>
          </a:prstGeom>
        </p:spPr>
      </p:pic>
    </p:spTree>
    <p:extLst>
      <p:ext uri="{BB962C8B-B14F-4D97-AF65-F5344CB8AC3E}">
        <p14:creationId xmlns:p14="http://schemas.microsoft.com/office/powerpoint/2010/main" val="171535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thành phần trong Observer Pattern</a:t>
            </a:r>
            <a:endParaRPr lang="en-US" dirty="0"/>
          </a:p>
        </p:txBody>
      </p:sp>
      <p:sp>
        <p:nvSpPr>
          <p:cNvPr id="3" name="Content Placeholder 2"/>
          <p:cNvSpPr>
            <a:spLocks noGrp="1"/>
          </p:cNvSpPr>
          <p:nvPr>
            <p:ph idx="1"/>
          </p:nvPr>
        </p:nvSpPr>
        <p:spPr/>
        <p:txBody>
          <a:bodyPr/>
          <a:lstStyle/>
          <a:p>
            <a:pPr algn="just"/>
            <a:r>
              <a:rPr lang="en-US" b="1" dirty="0"/>
              <a:t>Subject</a:t>
            </a:r>
            <a:r>
              <a:rPr lang="en-US" dirty="0"/>
              <a:t>: </a:t>
            </a:r>
            <a:r>
              <a:rPr lang="en-US" dirty="0" err="1"/>
              <a:t>Ở</a:t>
            </a:r>
            <a:r>
              <a:rPr lang="en-US" dirty="0"/>
              <a:t> </a:t>
            </a:r>
            <a:r>
              <a:rPr lang="en-US" err="1"/>
              <a:t>đây</a:t>
            </a:r>
            <a:r>
              <a:rPr lang="en-US"/>
              <a:t> Subject </a:t>
            </a:r>
            <a:r>
              <a:rPr lang="en-US" dirty="0" err="1"/>
              <a:t>được</a:t>
            </a:r>
            <a:r>
              <a:rPr lang="en-US" dirty="0"/>
              <a:t> </a:t>
            </a:r>
            <a:r>
              <a:rPr lang="en-US" dirty="0" err="1"/>
              <a:t>hiểu</a:t>
            </a:r>
            <a:r>
              <a:rPr lang="en-US" dirty="0"/>
              <a:t> </a:t>
            </a:r>
            <a:r>
              <a:rPr lang="en-US" dirty="0" err="1"/>
              <a:t>như</a:t>
            </a:r>
            <a:r>
              <a:rPr lang="en-US" dirty="0"/>
              <a:t> "</a:t>
            </a:r>
            <a:r>
              <a:rPr lang="en-US" dirty="0" err="1"/>
              <a:t>ông</a:t>
            </a:r>
            <a:r>
              <a:rPr lang="en-US" dirty="0"/>
              <a:t> </a:t>
            </a:r>
            <a:r>
              <a:rPr lang="en-US" dirty="0" err="1"/>
              <a:t>chủ</a:t>
            </a:r>
            <a:r>
              <a:rPr lang="en-US" dirty="0"/>
              <a:t>", </a:t>
            </a:r>
            <a:r>
              <a:rPr lang="en-US" dirty="0" err="1"/>
              <a:t>là</a:t>
            </a:r>
            <a:r>
              <a:rPr lang="en-US" dirty="0"/>
              <a:t> </a:t>
            </a:r>
            <a:r>
              <a:rPr lang="en-US" dirty="0" err="1"/>
              <a:t>một</a:t>
            </a:r>
            <a:r>
              <a:rPr lang="en-US" dirty="0"/>
              <a:t> interface </a:t>
            </a:r>
            <a:r>
              <a:rPr lang="en-US" dirty="0" err="1"/>
              <a:t>với</a:t>
            </a:r>
            <a:r>
              <a:rPr lang="en-US" dirty="0"/>
              <a:t> </a:t>
            </a:r>
            <a:r>
              <a:rPr lang="en-US" dirty="0" err="1"/>
              <a:t>các</a:t>
            </a:r>
            <a:r>
              <a:rPr lang="en-US" dirty="0"/>
              <a:t> </a:t>
            </a:r>
            <a:r>
              <a:rPr lang="en-US" dirty="0" err="1"/>
              <a:t>phương</a:t>
            </a:r>
            <a:r>
              <a:rPr lang="en-US" dirty="0"/>
              <a:t> </a:t>
            </a:r>
            <a:r>
              <a:rPr lang="en-US" dirty="0" err="1"/>
              <a:t>thức</a:t>
            </a:r>
            <a:endParaRPr lang="en-US" dirty="0"/>
          </a:p>
          <a:p>
            <a:pPr lvl="1" algn="just"/>
            <a:r>
              <a:rPr lang="en-US" dirty="0"/>
              <a:t>attach </a:t>
            </a:r>
            <a:r>
              <a:rPr lang="en-US" b="1" dirty="0" err="1"/>
              <a:t>điều</a:t>
            </a:r>
            <a:r>
              <a:rPr lang="en-US" b="1" dirty="0"/>
              <a:t> </a:t>
            </a:r>
            <a:r>
              <a:rPr lang="en-US" b="1" dirty="0" err="1"/>
              <a:t>thêm</a:t>
            </a:r>
            <a:r>
              <a:rPr lang="en-US" b="1" dirty="0"/>
              <a:t> </a:t>
            </a:r>
            <a:r>
              <a:rPr lang="en-US" b="1" dirty="0" err="1"/>
              <a:t>một</a:t>
            </a:r>
            <a:r>
              <a:rPr lang="en-US" b="1" dirty="0"/>
              <a:t> </a:t>
            </a:r>
            <a:r>
              <a:rPr lang="en-US" b="1" dirty="0" err="1"/>
              <a:t>nhân</a:t>
            </a:r>
            <a:r>
              <a:rPr lang="en-US" b="1" dirty="0"/>
              <a:t> </a:t>
            </a:r>
            <a:r>
              <a:rPr lang="en-US" b="1" dirty="0" err="1"/>
              <a:t>viên</a:t>
            </a:r>
            <a:r>
              <a:rPr lang="en-US" b="1" dirty="0"/>
              <a:t> </a:t>
            </a:r>
            <a:r>
              <a:rPr lang="en-US" b="1" dirty="0" err="1"/>
              <a:t>đến</a:t>
            </a:r>
            <a:r>
              <a:rPr lang="en-US" b="1" dirty="0"/>
              <a:t> </a:t>
            </a:r>
            <a:r>
              <a:rPr lang="en-US" b="1" dirty="0" err="1"/>
              <a:t>làm</a:t>
            </a:r>
            <a:r>
              <a:rPr lang="en-US" b="1" dirty="0"/>
              <a:t> </a:t>
            </a:r>
            <a:r>
              <a:rPr lang="en-US" b="1" dirty="0" err="1"/>
              <a:t>việc</a:t>
            </a:r>
            <a:r>
              <a:rPr lang="en-US" dirty="0"/>
              <a:t> (attach observer object)</a:t>
            </a:r>
          </a:p>
          <a:p>
            <a:pPr lvl="1" algn="just"/>
            <a:r>
              <a:rPr lang="en-US" dirty="0"/>
              <a:t>detach </a:t>
            </a:r>
            <a:r>
              <a:rPr lang="en-US" b="1" dirty="0" err="1"/>
              <a:t>rút</a:t>
            </a:r>
            <a:r>
              <a:rPr lang="en-US" b="1" dirty="0"/>
              <a:t> </a:t>
            </a:r>
            <a:r>
              <a:rPr lang="en-US" b="1" dirty="0" err="1"/>
              <a:t>một</a:t>
            </a:r>
            <a:r>
              <a:rPr lang="en-US" b="1" dirty="0"/>
              <a:t> </a:t>
            </a:r>
            <a:r>
              <a:rPr lang="en-US" b="1" dirty="0" err="1"/>
              <a:t>nhân</a:t>
            </a:r>
            <a:r>
              <a:rPr lang="en-US" b="1" dirty="0"/>
              <a:t> </a:t>
            </a:r>
            <a:r>
              <a:rPr lang="en-US" b="1" dirty="0" err="1"/>
              <a:t>viên</a:t>
            </a:r>
            <a:r>
              <a:rPr lang="en-US" b="1" dirty="0"/>
              <a:t> </a:t>
            </a:r>
            <a:r>
              <a:rPr lang="en-US" b="1" dirty="0" err="1"/>
              <a:t>đi</a:t>
            </a:r>
            <a:r>
              <a:rPr lang="en-US" b="1" dirty="0"/>
              <a:t> </a:t>
            </a:r>
            <a:r>
              <a:rPr lang="en-US" b="1" dirty="0" err="1"/>
              <a:t>nơi</a:t>
            </a:r>
            <a:r>
              <a:rPr lang="en-US" b="1" dirty="0"/>
              <a:t> </a:t>
            </a:r>
            <a:r>
              <a:rPr lang="en-US" b="1" dirty="0" err="1"/>
              <a:t>khác</a:t>
            </a:r>
            <a:r>
              <a:rPr lang="en-US" dirty="0"/>
              <a:t> (detach observer object)</a:t>
            </a:r>
          </a:p>
          <a:p>
            <a:pPr lvl="1" algn="just"/>
            <a:r>
              <a:rPr lang="en-US" dirty="0"/>
              <a:t>notify </a:t>
            </a:r>
            <a:r>
              <a:rPr lang="en-US" b="1" dirty="0" err="1"/>
              <a:t>thông</a:t>
            </a:r>
            <a:r>
              <a:rPr lang="en-US" b="1" dirty="0"/>
              <a:t> </a:t>
            </a:r>
            <a:r>
              <a:rPr lang="en-US" b="1" dirty="0" err="1"/>
              <a:t>báo</a:t>
            </a:r>
            <a:r>
              <a:rPr lang="en-US" b="1" dirty="0"/>
              <a:t> </a:t>
            </a:r>
            <a:r>
              <a:rPr lang="en-US" b="1" dirty="0" err="1"/>
              <a:t>cho</a:t>
            </a:r>
            <a:r>
              <a:rPr lang="en-US" b="1" dirty="0"/>
              <a:t> </a:t>
            </a:r>
            <a:r>
              <a:rPr lang="en-US" b="1" dirty="0" err="1"/>
              <a:t>toàn</a:t>
            </a:r>
            <a:r>
              <a:rPr lang="en-US" b="1" dirty="0"/>
              <a:t> </a:t>
            </a:r>
            <a:r>
              <a:rPr lang="en-US" b="1" dirty="0" err="1"/>
              <a:t>bộ</a:t>
            </a:r>
            <a:r>
              <a:rPr lang="en-US" b="1" dirty="0"/>
              <a:t> </a:t>
            </a:r>
            <a:r>
              <a:rPr lang="en-US" b="1" dirty="0" err="1"/>
              <a:t>nhân</a:t>
            </a:r>
            <a:r>
              <a:rPr lang="en-US" b="1" dirty="0"/>
              <a:t> </a:t>
            </a:r>
            <a:r>
              <a:rPr lang="en-US" b="1" dirty="0" err="1"/>
              <a:t>viên</a:t>
            </a:r>
            <a:r>
              <a:rPr lang="en-US" b="1" dirty="0"/>
              <a:t> </a:t>
            </a:r>
            <a:r>
              <a:rPr lang="en-US" b="1" dirty="0" err="1"/>
              <a:t>làm</a:t>
            </a:r>
            <a:r>
              <a:rPr lang="en-US" b="1" dirty="0"/>
              <a:t> </a:t>
            </a:r>
            <a:r>
              <a:rPr lang="en-US" b="1" dirty="0" err="1"/>
              <a:t>một</a:t>
            </a:r>
            <a:r>
              <a:rPr lang="en-US" b="1" dirty="0"/>
              <a:t> </a:t>
            </a:r>
            <a:r>
              <a:rPr lang="en-US" b="1" dirty="0" err="1"/>
              <a:t>việc</a:t>
            </a:r>
            <a:r>
              <a:rPr lang="en-US" b="1" dirty="0"/>
              <a:t> </a:t>
            </a:r>
            <a:r>
              <a:rPr lang="en-US" b="1" dirty="0" err="1"/>
              <a:t>gì</a:t>
            </a:r>
            <a:r>
              <a:rPr lang="en-US" b="1" dirty="0"/>
              <a:t> </a:t>
            </a:r>
            <a:r>
              <a:rPr lang="en-US" b="1" dirty="0" err="1"/>
              <a:t>đó</a:t>
            </a:r>
            <a:r>
              <a:rPr lang="en-US" dirty="0"/>
              <a:t> (notify observer update)</a:t>
            </a:r>
          </a:p>
          <a:p>
            <a:pPr algn="just"/>
            <a:r>
              <a:rPr lang="en-US" b="1" dirty="0" err="1"/>
              <a:t>ConcreteSubject</a:t>
            </a:r>
            <a:r>
              <a:rPr lang="en-US" dirty="0"/>
              <a:t>: </a:t>
            </a:r>
            <a:r>
              <a:rPr lang="en-US" dirty="0" err="1"/>
              <a:t>Nhiệm</a:t>
            </a:r>
            <a:r>
              <a:rPr lang="en-US" dirty="0"/>
              <a:t> </a:t>
            </a:r>
            <a:r>
              <a:rPr lang="en-US" dirty="0" err="1"/>
              <a:t>vụ</a:t>
            </a:r>
            <a:r>
              <a:rPr lang="en-US" dirty="0"/>
              <a:t> </a:t>
            </a:r>
            <a:r>
              <a:rPr lang="en-US" dirty="0" err="1"/>
              <a:t>là</a:t>
            </a:r>
            <a:r>
              <a:rPr lang="en-US" dirty="0"/>
              <a:t> </a:t>
            </a:r>
            <a:r>
              <a:rPr lang="en-US" dirty="0" err="1"/>
              <a:t>lưu</a:t>
            </a:r>
            <a:r>
              <a:rPr lang="en-US" dirty="0"/>
              <a:t> </a:t>
            </a:r>
            <a:r>
              <a:rPr lang="en-US" dirty="0" err="1"/>
              <a:t>trữ</a:t>
            </a:r>
            <a:r>
              <a:rPr lang="en-US" dirty="0"/>
              <a:t> </a:t>
            </a:r>
            <a:r>
              <a:rPr lang="vi-VN" dirty="0"/>
              <a:t>trạng thái </a:t>
            </a:r>
            <a:r>
              <a:rPr lang="en-US" dirty="0" err="1"/>
              <a:t>của</a:t>
            </a:r>
            <a:r>
              <a:rPr lang="en-US" dirty="0"/>
              <a:t> </a:t>
            </a:r>
            <a:r>
              <a:rPr lang="en-US" dirty="0" err="1"/>
              <a:t>các</a:t>
            </a:r>
            <a:r>
              <a:rPr lang="en-US" dirty="0"/>
              <a:t> </a:t>
            </a:r>
            <a:r>
              <a:rPr lang="en-US" dirty="0" err="1"/>
              <a:t>ConcreteObserver</a:t>
            </a:r>
            <a:r>
              <a:rPr lang="en-US" dirty="0"/>
              <a:t> objects </a:t>
            </a:r>
            <a:r>
              <a:rPr lang="en-US" dirty="0" err="1"/>
              <a:t>và</a:t>
            </a:r>
            <a:r>
              <a:rPr lang="en-US" dirty="0"/>
              <a:t> </a:t>
            </a:r>
            <a:r>
              <a:rPr lang="en-US" dirty="0" err="1"/>
              <a:t>từ</a:t>
            </a:r>
            <a:r>
              <a:rPr lang="en-US" dirty="0"/>
              <a:t> </a:t>
            </a:r>
            <a:r>
              <a:rPr lang="en-US" dirty="0" err="1"/>
              <a:t>các</a:t>
            </a:r>
            <a:r>
              <a:rPr lang="en-US" dirty="0"/>
              <a:t> </a:t>
            </a:r>
            <a:r>
              <a:rPr lang="vi-VN" dirty="0"/>
              <a:t>trạng thái </a:t>
            </a:r>
            <a:r>
              <a:rPr lang="en-US" dirty="0" err="1"/>
              <a:t>này</a:t>
            </a:r>
            <a:r>
              <a:rPr lang="en-US" dirty="0"/>
              <a:t> </a:t>
            </a:r>
            <a:r>
              <a:rPr lang="en-US" dirty="0" err="1"/>
              <a:t>sẽ</a:t>
            </a:r>
            <a:r>
              <a:rPr lang="en-US" dirty="0"/>
              <a:t> </a:t>
            </a:r>
            <a:r>
              <a:rPr lang="en-US" dirty="0" err="1"/>
              <a:t>gửi</a:t>
            </a:r>
            <a:r>
              <a:rPr lang="en-US" dirty="0"/>
              <a:t> </a:t>
            </a:r>
            <a:r>
              <a:rPr lang="en-US" dirty="0" err="1"/>
              <a:t>đi</a:t>
            </a:r>
            <a:r>
              <a:rPr lang="en-US" dirty="0"/>
              <a:t> </a:t>
            </a:r>
            <a:r>
              <a:rPr lang="en-US" dirty="0" err="1"/>
              <a:t>thông</a:t>
            </a:r>
            <a:r>
              <a:rPr lang="en-US" dirty="0"/>
              <a:t> </a:t>
            </a:r>
            <a:r>
              <a:rPr lang="en-US" dirty="0" err="1"/>
              <a:t>báo</a:t>
            </a:r>
            <a:r>
              <a:rPr lang="en-US" dirty="0"/>
              <a:t> </a:t>
            </a:r>
            <a:r>
              <a:rPr lang="en-US" dirty="0" err="1"/>
              <a:t>mỗi</a:t>
            </a:r>
            <a:r>
              <a:rPr lang="en-US" dirty="0"/>
              <a:t> </a:t>
            </a:r>
            <a:r>
              <a:rPr lang="en-US" dirty="0" err="1"/>
              <a:t>khi</a:t>
            </a:r>
            <a:r>
              <a:rPr lang="en-US" dirty="0"/>
              <a:t> </a:t>
            </a:r>
            <a:r>
              <a:rPr lang="vi-VN" dirty="0"/>
              <a:t>trạng thái </a:t>
            </a:r>
            <a:r>
              <a:rPr lang="en-US" dirty="0" err="1"/>
              <a:t>bị</a:t>
            </a:r>
            <a:r>
              <a:rPr lang="en-US" dirty="0"/>
              <a:t> </a:t>
            </a:r>
            <a:r>
              <a:rPr lang="en-US" dirty="0" err="1"/>
              <a:t>thay</a:t>
            </a:r>
            <a:r>
              <a:rPr lang="en-US" dirty="0"/>
              <a:t> </a:t>
            </a:r>
            <a:r>
              <a:rPr lang="en-US" dirty="0" err="1"/>
              <a:t>đổi</a:t>
            </a:r>
            <a:endParaRPr lang="en-US" dirty="0"/>
          </a:p>
          <a:p>
            <a:pPr lvl="1" algn="just"/>
            <a:r>
              <a:rPr lang="en-US" dirty="0" err="1"/>
              <a:t>setState</a:t>
            </a:r>
            <a:r>
              <a:rPr lang="en-US" dirty="0"/>
              <a:t> optional – </a:t>
            </a:r>
            <a:r>
              <a:rPr lang="en-US" dirty="0" err="1"/>
              <a:t>thiết</a:t>
            </a:r>
            <a:r>
              <a:rPr lang="en-US" dirty="0"/>
              <a:t> </a:t>
            </a:r>
            <a:r>
              <a:rPr lang="en-US" dirty="0" err="1"/>
              <a:t>đặt</a:t>
            </a:r>
            <a:r>
              <a:rPr lang="en-US" dirty="0"/>
              <a:t> </a:t>
            </a:r>
            <a:r>
              <a:rPr lang="en-US" dirty="0" err="1"/>
              <a:t>trạng</a:t>
            </a:r>
            <a:r>
              <a:rPr lang="en-US" dirty="0"/>
              <a:t> </a:t>
            </a:r>
            <a:r>
              <a:rPr lang="en-US" dirty="0" err="1"/>
              <a:t>thái</a:t>
            </a:r>
            <a:r>
              <a:rPr lang="en-US" dirty="0"/>
              <a:t> </a:t>
            </a:r>
            <a:r>
              <a:rPr lang="en-US" dirty="0" err="1"/>
              <a:t>cho</a:t>
            </a:r>
            <a:r>
              <a:rPr lang="en-US" dirty="0"/>
              <a:t> Subject</a:t>
            </a:r>
          </a:p>
          <a:p>
            <a:pPr lvl="1" algn="just"/>
            <a:r>
              <a:rPr lang="en-US" dirty="0" err="1"/>
              <a:t>getState</a:t>
            </a:r>
            <a:r>
              <a:rPr lang="en-US" dirty="0"/>
              <a:t> optional - </a:t>
            </a:r>
            <a:r>
              <a:rPr lang="en-US" dirty="0" err="1"/>
              <a:t>lấy</a:t>
            </a:r>
            <a:r>
              <a:rPr lang="en-US" dirty="0"/>
              <a:t> </a:t>
            </a:r>
            <a:r>
              <a:rPr lang="en-US" dirty="0" err="1"/>
              <a:t>trạng</a:t>
            </a:r>
            <a:r>
              <a:rPr lang="en-US" dirty="0"/>
              <a:t> </a:t>
            </a:r>
            <a:r>
              <a:rPr lang="en-US" dirty="0" err="1"/>
              <a:t>thái</a:t>
            </a:r>
            <a:r>
              <a:rPr lang="en-US" dirty="0"/>
              <a:t> </a:t>
            </a:r>
            <a:r>
              <a:rPr lang="en-US" dirty="0" err="1"/>
              <a:t>hiện</a:t>
            </a:r>
            <a:r>
              <a:rPr lang="en-US" dirty="0"/>
              <a:t> </a:t>
            </a:r>
            <a:r>
              <a:rPr lang="en-US" dirty="0" err="1"/>
              <a:t>tại</a:t>
            </a:r>
            <a:r>
              <a:rPr lang="en-US" dirty="0"/>
              <a:t> </a:t>
            </a:r>
            <a:r>
              <a:rPr lang="en-US" dirty="0" err="1"/>
              <a:t>của</a:t>
            </a:r>
            <a:r>
              <a:rPr lang="en-US" dirty="0"/>
              <a:t> Subject</a:t>
            </a:r>
          </a:p>
          <a:p>
            <a:pPr algn="just"/>
            <a:endParaRPr lang="en-US" dirty="0"/>
          </a:p>
        </p:txBody>
      </p:sp>
    </p:spTree>
    <p:extLst>
      <p:ext uri="{BB962C8B-B14F-4D97-AF65-F5344CB8AC3E}">
        <p14:creationId xmlns:p14="http://schemas.microsoft.com/office/powerpoint/2010/main" val="945372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thành phần trong Observer Pattern</a:t>
            </a:r>
            <a:endParaRPr lang="en-US" dirty="0"/>
          </a:p>
        </p:txBody>
      </p:sp>
      <p:sp>
        <p:nvSpPr>
          <p:cNvPr id="3" name="Content Placeholder 2"/>
          <p:cNvSpPr>
            <a:spLocks noGrp="1"/>
          </p:cNvSpPr>
          <p:nvPr>
            <p:ph idx="1"/>
          </p:nvPr>
        </p:nvSpPr>
        <p:spPr/>
        <p:txBody>
          <a:bodyPr/>
          <a:lstStyle/>
          <a:p>
            <a:pPr algn="just"/>
            <a:r>
              <a:rPr lang="en-US" b="1" dirty="0"/>
              <a:t>Observer</a:t>
            </a:r>
            <a:endParaRPr lang="en-US" dirty="0"/>
          </a:p>
          <a:p>
            <a:pPr lvl="1" algn="just"/>
            <a:r>
              <a:rPr lang="en-US" dirty="0" err="1"/>
              <a:t>Là</a:t>
            </a:r>
            <a:r>
              <a:rPr lang="en-US" dirty="0"/>
              <a:t> </a:t>
            </a:r>
            <a:r>
              <a:rPr lang="en-US" dirty="0" err="1"/>
              <a:t>một</a:t>
            </a:r>
            <a:r>
              <a:rPr lang="en-US" dirty="0"/>
              <a:t> interface </a:t>
            </a:r>
            <a:r>
              <a:rPr lang="en-US" dirty="0" err="1"/>
              <a:t>được</a:t>
            </a:r>
            <a:r>
              <a:rPr lang="en-US" dirty="0"/>
              <a:t> </a:t>
            </a:r>
            <a:r>
              <a:rPr lang="en-US" dirty="0" err="1"/>
              <a:t>định</a:t>
            </a:r>
            <a:r>
              <a:rPr lang="en-US" dirty="0"/>
              <a:t> </a:t>
            </a:r>
            <a:r>
              <a:rPr lang="en-US" dirty="0" err="1"/>
              <a:t>nghĩa</a:t>
            </a:r>
            <a:r>
              <a:rPr lang="en-US" dirty="0"/>
              <a:t> </a:t>
            </a:r>
            <a:r>
              <a:rPr lang="en-US" dirty="0" err="1"/>
              <a:t>với</a:t>
            </a:r>
            <a:r>
              <a:rPr lang="en-US" dirty="0"/>
              <a:t> method update, </a:t>
            </a:r>
            <a:r>
              <a:rPr lang="en-US" dirty="0" err="1"/>
              <a:t>phương</a:t>
            </a:r>
            <a:r>
              <a:rPr lang="en-US" dirty="0"/>
              <a:t> </a:t>
            </a:r>
            <a:r>
              <a:rPr lang="en-US" dirty="0" err="1"/>
              <a:t>thức</a:t>
            </a:r>
            <a:r>
              <a:rPr lang="en-US" dirty="0"/>
              <a:t> </a:t>
            </a:r>
            <a:r>
              <a:rPr lang="en-US" dirty="0" err="1"/>
              <a:t>này</a:t>
            </a:r>
            <a:r>
              <a:rPr lang="en-US" dirty="0"/>
              <a:t> </a:t>
            </a:r>
            <a:r>
              <a:rPr lang="en-US" dirty="0" err="1"/>
              <a:t>sẽ</a:t>
            </a:r>
            <a:r>
              <a:rPr lang="en-US" dirty="0"/>
              <a:t> </a:t>
            </a:r>
            <a:r>
              <a:rPr lang="en-US" dirty="0" err="1"/>
              <a:t>nhận</a:t>
            </a:r>
            <a:r>
              <a:rPr lang="en-US" dirty="0"/>
              <a:t> </a:t>
            </a:r>
            <a:r>
              <a:rPr lang="en-US" dirty="0" err="1"/>
              <a:t>thay</a:t>
            </a:r>
            <a:r>
              <a:rPr lang="en-US" dirty="0"/>
              <a:t> </a:t>
            </a:r>
            <a:r>
              <a:rPr lang="en-US" dirty="0" err="1"/>
              <a:t>đổi</a:t>
            </a:r>
            <a:r>
              <a:rPr lang="en-US" dirty="0"/>
              <a:t> </a:t>
            </a:r>
            <a:r>
              <a:rPr lang="en-US" dirty="0" err="1"/>
              <a:t>mỗi</a:t>
            </a:r>
            <a:r>
              <a:rPr lang="en-US" dirty="0"/>
              <a:t> </a:t>
            </a:r>
            <a:r>
              <a:rPr lang="en-US" dirty="0" err="1"/>
              <a:t>khi</a:t>
            </a:r>
            <a:r>
              <a:rPr lang="en-US" dirty="0"/>
              <a:t> </a:t>
            </a:r>
            <a:r>
              <a:rPr lang="en-US" err="1"/>
              <a:t>có</a:t>
            </a:r>
            <a:r>
              <a:rPr lang="en-US"/>
              <a:t> thông báo </a:t>
            </a:r>
            <a:r>
              <a:rPr lang="en-US" err="1"/>
              <a:t>từ</a:t>
            </a:r>
            <a:r>
              <a:rPr lang="en-US"/>
              <a:t> Subject.</a:t>
            </a:r>
            <a:endParaRPr lang="en-US" dirty="0"/>
          </a:p>
          <a:p>
            <a:pPr algn="just"/>
            <a:r>
              <a:rPr lang="en-US" b="1" dirty="0" err="1"/>
              <a:t>ConcreteObserver</a:t>
            </a:r>
            <a:endParaRPr lang="en-US" dirty="0"/>
          </a:p>
          <a:p>
            <a:pPr lvl="1" algn="just"/>
            <a:r>
              <a:rPr lang="en-US" dirty="0" err="1"/>
              <a:t>Luôn</a:t>
            </a:r>
            <a:r>
              <a:rPr lang="en-US" dirty="0"/>
              <a:t> </a:t>
            </a:r>
            <a:r>
              <a:rPr lang="en-US" dirty="0" err="1"/>
              <a:t>duy</a:t>
            </a:r>
            <a:r>
              <a:rPr lang="en-US" dirty="0"/>
              <a:t> </a:t>
            </a:r>
            <a:r>
              <a:rPr lang="en-US" dirty="0" err="1"/>
              <a:t>trì</a:t>
            </a:r>
            <a:r>
              <a:rPr lang="en-US" dirty="0"/>
              <a:t> </a:t>
            </a:r>
            <a:r>
              <a:rPr lang="en-US" dirty="0" err="1"/>
              <a:t>một</a:t>
            </a:r>
            <a:r>
              <a:rPr lang="en-US" dirty="0"/>
              <a:t> </a:t>
            </a:r>
            <a:r>
              <a:rPr lang="en-US" dirty="0" err="1"/>
              <a:t>tham</a:t>
            </a:r>
            <a:r>
              <a:rPr lang="en-US" dirty="0"/>
              <a:t> </a:t>
            </a:r>
            <a:r>
              <a:rPr lang="en-US" dirty="0" err="1"/>
              <a:t>chiếu</a:t>
            </a:r>
            <a:r>
              <a:rPr lang="en-US" dirty="0"/>
              <a:t> </a:t>
            </a:r>
            <a:r>
              <a:rPr lang="en-US" dirty="0" err="1"/>
              <a:t>đến</a:t>
            </a:r>
            <a:r>
              <a:rPr lang="en-US" dirty="0"/>
              <a:t> </a:t>
            </a:r>
            <a:r>
              <a:rPr lang="en-US" dirty="0" err="1"/>
              <a:t>một</a:t>
            </a:r>
            <a:r>
              <a:rPr lang="en-US" dirty="0"/>
              <a:t> </a:t>
            </a:r>
            <a:r>
              <a:rPr lang="en-US" dirty="0" err="1"/>
              <a:t>ConcreteSubject</a:t>
            </a:r>
            <a:endParaRPr lang="en-US" dirty="0"/>
          </a:p>
          <a:p>
            <a:pPr lvl="1" algn="just"/>
            <a:r>
              <a:rPr lang="en-US" dirty="0" err="1"/>
              <a:t>Cần</a:t>
            </a:r>
            <a:r>
              <a:rPr lang="en-US" dirty="0"/>
              <a:t> </a:t>
            </a:r>
            <a:r>
              <a:rPr lang="en-US" dirty="0" err="1"/>
              <a:t>phải</a:t>
            </a:r>
            <a:r>
              <a:rPr lang="en-US" dirty="0"/>
              <a:t> </a:t>
            </a:r>
            <a:r>
              <a:rPr lang="en-US" dirty="0" err="1"/>
              <a:t>lưu</a:t>
            </a:r>
            <a:r>
              <a:rPr lang="en-US" dirty="0"/>
              <a:t> </a:t>
            </a:r>
            <a:r>
              <a:rPr lang="en-US" dirty="0" err="1"/>
              <a:t>trữ</a:t>
            </a:r>
            <a:r>
              <a:rPr lang="en-US" dirty="0"/>
              <a:t> </a:t>
            </a:r>
            <a:r>
              <a:rPr lang="en-US" dirty="0" err="1"/>
              <a:t>trạng</a:t>
            </a:r>
            <a:r>
              <a:rPr lang="en-US" dirty="0"/>
              <a:t> </a:t>
            </a:r>
            <a:r>
              <a:rPr lang="en-US" dirty="0" err="1"/>
              <a:t>thái</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trạng</a:t>
            </a:r>
            <a:r>
              <a:rPr lang="en-US" dirty="0"/>
              <a:t> </a:t>
            </a:r>
            <a:r>
              <a:rPr lang="en-US" dirty="0" err="1"/>
              <a:t>thái</a:t>
            </a:r>
            <a:r>
              <a:rPr lang="en-US" dirty="0"/>
              <a:t> </a:t>
            </a:r>
            <a:r>
              <a:rPr lang="en-US" dirty="0" err="1"/>
              <a:t>của</a:t>
            </a:r>
            <a:r>
              <a:rPr lang="en-US" dirty="0"/>
              <a:t> Subject</a:t>
            </a:r>
          </a:p>
          <a:p>
            <a:pPr lvl="1" algn="just"/>
            <a:r>
              <a:rPr lang="en-US" dirty="0" err="1"/>
              <a:t>Thực</a:t>
            </a:r>
            <a:r>
              <a:rPr lang="en-US" dirty="0"/>
              <a:t> </a:t>
            </a:r>
            <a:r>
              <a:rPr lang="en-US" dirty="0" err="1"/>
              <a:t>thi</a:t>
            </a:r>
            <a:r>
              <a:rPr lang="en-US" dirty="0"/>
              <a:t> </a:t>
            </a:r>
            <a:r>
              <a:rPr lang="en-US" dirty="0" err="1"/>
              <a:t>phương</a:t>
            </a:r>
            <a:r>
              <a:rPr lang="en-US" dirty="0"/>
              <a:t> </a:t>
            </a:r>
            <a:r>
              <a:rPr lang="en-US" dirty="0" err="1"/>
              <a:t>thức</a:t>
            </a:r>
            <a:r>
              <a:rPr lang="en-US" dirty="0"/>
              <a:t> update </a:t>
            </a:r>
            <a:r>
              <a:rPr lang="en-US" dirty="0" err="1"/>
              <a:t>của</a:t>
            </a:r>
            <a:r>
              <a:rPr lang="en-US" dirty="0"/>
              <a:t> Observer </a:t>
            </a:r>
            <a:r>
              <a:rPr lang="en-US" dirty="0" err="1"/>
              <a:t>để</a:t>
            </a:r>
            <a:r>
              <a:rPr lang="en-US" dirty="0"/>
              <a:t> </a:t>
            </a:r>
            <a:r>
              <a:rPr lang="en-US" dirty="0" err="1"/>
              <a:t>trạng</a:t>
            </a:r>
            <a:r>
              <a:rPr lang="en-US" dirty="0"/>
              <a:t> </a:t>
            </a:r>
            <a:r>
              <a:rPr lang="en-US" dirty="0" err="1"/>
              <a:t>thái</a:t>
            </a:r>
            <a:r>
              <a:rPr lang="en-US" dirty="0"/>
              <a:t> </a:t>
            </a:r>
            <a:r>
              <a:rPr lang="en-US" dirty="0" err="1"/>
              <a:t>luôn</a:t>
            </a:r>
            <a:r>
              <a:rPr lang="en-US" dirty="0"/>
              <a:t> </a:t>
            </a:r>
            <a:r>
              <a:rPr lang="en-US" dirty="0" err="1"/>
              <a:t>đồng</a:t>
            </a:r>
            <a:r>
              <a:rPr lang="en-US" dirty="0"/>
              <a:t> </a:t>
            </a:r>
            <a:r>
              <a:rPr lang="en-US" dirty="0" err="1"/>
              <a:t>nhất</a:t>
            </a:r>
            <a:r>
              <a:rPr lang="en-US" dirty="0"/>
              <a:t> </a:t>
            </a:r>
            <a:r>
              <a:rPr lang="en-US" dirty="0" err="1"/>
              <a:t>với</a:t>
            </a:r>
            <a:r>
              <a:rPr lang="en-US" dirty="0"/>
              <a:t> </a:t>
            </a:r>
            <a:r>
              <a:rPr lang="en-US" dirty="0" err="1"/>
              <a:t>trạng</a:t>
            </a:r>
            <a:r>
              <a:rPr lang="en-US" dirty="0"/>
              <a:t> </a:t>
            </a:r>
            <a:r>
              <a:rPr lang="en-US" dirty="0" err="1"/>
              <a:t>thái</a:t>
            </a:r>
            <a:r>
              <a:rPr lang="en-US" dirty="0"/>
              <a:t> </a:t>
            </a:r>
            <a:r>
              <a:rPr lang="en-US" dirty="0" err="1"/>
              <a:t>của</a:t>
            </a:r>
            <a:r>
              <a:rPr lang="en-US" dirty="0"/>
              <a:t> Subject (</a:t>
            </a:r>
            <a:r>
              <a:rPr lang="en-US" dirty="0" err="1"/>
              <a:t>sử</a:t>
            </a:r>
            <a:r>
              <a:rPr lang="en-US" dirty="0"/>
              <a:t> </a:t>
            </a:r>
            <a:r>
              <a:rPr lang="en-US" dirty="0" err="1"/>
              <a:t>dụng</a:t>
            </a:r>
            <a:r>
              <a:rPr lang="en-US" dirty="0"/>
              <a:t> </a:t>
            </a:r>
            <a:r>
              <a:rPr lang="en-US" dirty="0" err="1"/>
              <a:t>mỗi</a:t>
            </a:r>
            <a:r>
              <a:rPr lang="en-US" dirty="0"/>
              <a:t> </a:t>
            </a:r>
            <a:r>
              <a:rPr lang="en-US" dirty="0" err="1"/>
              <a:t>khi</a:t>
            </a:r>
            <a:r>
              <a:rPr lang="en-US" dirty="0"/>
              <a:t> </a:t>
            </a:r>
            <a:r>
              <a:rPr lang="en-US" dirty="0" err="1"/>
              <a:t>có</a:t>
            </a:r>
            <a:r>
              <a:rPr lang="en-US" dirty="0"/>
              <a:t> notify)</a:t>
            </a:r>
          </a:p>
          <a:p>
            <a:pPr algn="just"/>
            <a:endParaRPr lang="en-US" dirty="0"/>
          </a:p>
        </p:txBody>
      </p:sp>
    </p:spTree>
    <p:extLst>
      <p:ext uri="{BB962C8B-B14F-4D97-AF65-F5344CB8AC3E}">
        <p14:creationId xmlns:p14="http://schemas.microsoft.com/office/powerpoint/2010/main" val="2721813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Triển khai Observer Pattern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2657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Content Placeholder 2"/>
          <p:cNvSpPr>
            <a:spLocks noGrp="1"/>
          </p:cNvSpPr>
          <p:nvPr>
            <p:ph idx="1"/>
          </p:nvPr>
        </p:nvSpPr>
        <p:spPr/>
        <p:txBody>
          <a:bodyPr/>
          <a:lstStyle/>
          <a:p>
            <a:pPr algn="just"/>
            <a:r>
              <a:rPr lang="vi-VN" noProof="1"/>
              <a:t>SOLID là viết tắt của các từ:</a:t>
            </a:r>
          </a:p>
          <a:p>
            <a:pPr lvl="1" algn="just"/>
            <a:r>
              <a:rPr lang="vi-VN" b="1" noProof="1"/>
              <a:t>S</a:t>
            </a:r>
            <a:r>
              <a:rPr lang="vi-VN" noProof="1"/>
              <a:t> - Single-responsiblity principle – Nguyên lý Trách nhiệm Duy nhất</a:t>
            </a:r>
          </a:p>
          <a:p>
            <a:pPr lvl="1" algn="just"/>
            <a:r>
              <a:rPr lang="vi-VN" b="1" noProof="1"/>
              <a:t>O</a:t>
            </a:r>
            <a:r>
              <a:rPr lang="vi-VN" noProof="1"/>
              <a:t> - Open-closed principle – Nguyên lý đóng mở</a:t>
            </a:r>
          </a:p>
          <a:p>
            <a:pPr lvl="1" algn="just"/>
            <a:r>
              <a:rPr lang="vi-VN" b="1" noProof="1"/>
              <a:t>L</a:t>
            </a:r>
            <a:r>
              <a:rPr lang="vi-VN" noProof="1"/>
              <a:t> - Liskov substitution principle – Nguyên lý Thay thế Liskov</a:t>
            </a:r>
          </a:p>
          <a:p>
            <a:pPr lvl="1" algn="just"/>
            <a:r>
              <a:rPr lang="vi-VN" b="1" noProof="1"/>
              <a:t>I</a:t>
            </a:r>
            <a:r>
              <a:rPr lang="vi-VN" noProof="1"/>
              <a:t> - Interface segregation principle – Nguyên lý Phân tách Interface</a:t>
            </a:r>
          </a:p>
          <a:p>
            <a:pPr lvl="1" algn="just"/>
            <a:r>
              <a:rPr lang="vi-VN" b="1" noProof="1"/>
              <a:t>D</a:t>
            </a:r>
            <a:r>
              <a:rPr lang="vi-VN" noProof="1"/>
              <a:t> - Dependency Inversion Principle – Nguyên lý Đảo ngược Phụ thuộc</a:t>
            </a:r>
          </a:p>
          <a:p>
            <a:pPr algn="just"/>
            <a:r>
              <a:rPr lang="vi-VN" noProof="1"/>
              <a:t>SOLID bao gồm các nguyên lý quan trọng bậc nhất cần tuân thủ khi thiết kế kiến trúc phần mềm nhằm đạt được mục đích:</a:t>
            </a:r>
          </a:p>
          <a:p>
            <a:pPr lvl="1" algn="just"/>
            <a:r>
              <a:rPr lang="vi-VN" noProof="1"/>
              <a:t>Dễ mở rộng</a:t>
            </a:r>
          </a:p>
          <a:p>
            <a:pPr lvl="1" algn="just"/>
            <a:r>
              <a:rPr lang="vi-VN" noProof="1"/>
              <a:t>Dễ bảo trì</a:t>
            </a:r>
          </a:p>
        </p:txBody>
      </p:sp>
    </p:spTree>
    <p:extLst>
      <p:ext uri="{BB962C8B-B14F-4D97-AF65-F5344CB8AC3E}">
        <p14:creationId xmlns:p14="http://schemas.microsoft.com/office/powerpoint/2010/main" val="845399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Template Method Pattern</a:t>
            </a:r>
            <a:endParaRPr lang="en-US" dirty="0"/>
          </a:p>
        </p:txBody>
      </p:sp>
      <p:sp>
        <p:nvSpPr>
          <p:cNvPr id="3" name="Content Placeholder 2"/>
          <p:cNvSpPr>
            <a:spLocks noGrp="1"/>
          </p:cNvSpPr>
          <p:nvPr>
            <p:ph idx="1"/>
          </p:nvPr>
        </p:nvSpPr>
        <p:spPr/>
        <p:txBody>
          <a:bodyPr>
            <a:normAutofit/>
          </a:bodyPr>
          <a:lstStyle/>
          <a:p>
            <a:pPr algn="just"/>
            <a:r>
              <a:rPr lang="en-US" err="1"/>
              <a:t>Mẫu</a:t>
            </a:r>
            <a:r>
              <a:rPr lang="en-US"/>
              <a:t> Template Method </a:t>
            </a:r>
            <a:r>
              <a:rPr lang="en-US" dirty="0" err="1"/>
              <a:t>định</a:t>
            </a:r>
            <a:r>
              <a:rPr lang="en-US" dirty="0"/>
              <a:t> </a:t>
            </a:r>
            <a:r>
              <a:rPr lang="en-US" err="1"/>
              <a:t>nghĩa</a:t>
            </a:r>
            <a:r>
              <a:rPr lang="en-US"/>
              <a:t> bộ </a:t>
            </a:r>
            <a:r>
              <a:rPr lang="en-US" dirty="0" err="1"/>
              <a:t>khung</a:t>
            </a:r>
            <a:r>
              <a:rPr lang="en-US" dirty="0"/>
              <a:t> </a:t>
            </a:r>
            <a:r>
              <a:rPr lang="en-US" dirty="0" err="1"/>
              <a:t>của</a:t>
            </a:r>
            <a:r>
              <a:rPr lang="en-US" dirty="0"/>
              <a:t> </a:t>
            </a:r>
            <a:r>
              <a:rPr lang="en-US" dirty="0" err="1"/>
              <a:t>một</a:t>
            </a:r>
            <a:r>
              <a:rPr lang="en-US" dirty="0"/>
              <a:t> </a:t>
            </a:r>
            <a:r>
              <a:rPr lang="en-US" dirty="0" err="1"/>
              <a:t>thuật</a:t>
            </a:r>
            <a:r>
              <a:rPr lang="en-US" dirty="0"/>
              <a:t> </a:t>
            </a:r>
            <a:r>
              <a:rPr lang="en-US" dirty="0" err="1"/>
              <a:t>toán</a:t>
            </a:r>
            <a:r>
              <a:rPr lang="en-US" dirty="0"/>
              <a:t> </a:t>
            </a:r>
            <a:r>
              <a:rPr lang="en-US" dirty="0" err="1"/>
              <a:t>trong</a:t>
            </a:r>
            <a:r>
              <a:rPr lang="en-US" dirty="0"/>
              <a:t> </a:t>
            </a:r>
            <a:r>
              <a:rPr lang="en-US" dirty="0" err="1"/>
              <a:t>một</a:t>
            </a:r>
            <a:r>
              <a:rPr lang="en-US" dirty="0"/>
              <a:t> </a:t>
            </a:r>
            <a:r>
              <a:rPr lang="en-US" dirty="0" err="1"/>
              <a:t>chức</a:t>
            </a:r>
            <a:r>
              <a:rPr lang="en-US" dirty="0"/>
              <a:t> </a:t>
            </a:r>
            <a:r>
              <a:rPr lang="en-US" dirty="0" err="1"/>
              <a:t>năng</a:t>
            </a:r>
            <a:r>
              <a:rPr lang="en-US" dirty="0"/>
              <a:t> </a:t>
            </a:r>
            <a:r>
              <a:rPr lang="en-US" dirty="0" err="1"/>
              <a:t>chuyển</a:t>
            </a:r>
            <a:r>
              <a:rPr lang="en-US" dirty="0"/>
              <a:t> </a:t>
            </a:r>
            <a:r>
              <a:rPr lang="en-US" dirty="0" err="1"/>
              <a:t>giao</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nó</a:t>
            </a:r>
            <a:r>
              <a:rPr lang="en-US" dirty="0"/>
              <a:t> </a:t>
            </a:r>
            <a:r>
              <a:rPr lang="en-US" dirty="0" err="1"/>
              <a:t>cho</a:t>
            </a:r>
            <a:r>
              <a:rPr lang="en-US" dirty="0"/>
              <a:t> </a:t>
            </a:r>
            <a:r>
              <a:rPr lang="en-US" dirty="0" err="1"/>
              <a:t>các</a:t>
            </a:r>
            <a:r>
              <a:rPr lang="en-US" dirty="0"/>
              <a:t> </a:t>
            </a:r>
            <a:r>
              <a:rPr lang="en-US" dirty="0" err="1"/>
              <a:t>lớp</a:t>
            </a:r>
            <a:r>
              <a:rPr lang="en-US" dirty="0"/>
              <a:t> con. </a:t>
            </a:r>
          </a:p>
          <a:p>
            <a:pPr algn="just"/>
            <a:r>
              <a:rPr lang="en-US" err="1"/>
              <a:t>Mẫu</a:t>
            </a:r>
            <a:r>
              <a:rPr lang="en-US"/>
              <a:t> Template Method </a:t>
            </a:r>
            <a:r>
              <a:rPr lang="en-US" dirty="0" err="1"/>
              <a:t>cho</a:t>
            </a:r>
            <a:r>
              <a:rPr lang="en-US" dirty="0"/>
              <a:t> </a:t>
            </a:r>
            <a:r>
              <a:rPr lang="en-US" dirty="0" err="1"/>
              <a:t>phép</a:t>
            </a:r>
            <a:r>
              <a:rPr lang="en-US" dirty="0"/>
              <a:t> </a:t>
            </a:r>
            <a:r>
              <a:rPr lang="en-US" dirty="0" err="1"/>
              <a:t>lớp</a:t>
            </a:r>
            <a:r>
              <a:rPr lang="en-US" dirty="0"/>
              <a:t> con </a:t>
            </a:r>
            <a:r>
              <a:rPr lang="en-US" dirty="0" err="1"/>
              <a:t>định</a:t>
            </a:r>
            <a:r>
              <a:rPr lang="en-US" dirty="0"/>
              <a:t> </a:t>
            </a:r>
            <a:r>
              <a:rPr lang="en-US" dirty="0" err="1"/>
              <a:t>nghĩa</a:t>
            </a:r>
            <a:r>
              <a:rPr lang="en-US" dirty="0"/>
              <a:t> </a:t>
            </a:r>
            <a:r>
              <a:rPr lang="en-US" dirty="0" err="1"/>
              <a:t>lại</a:t>
            </a:r>
            <a:r>
              <a:rPr lang="en-US" dirty="0"/>
              <a:t> </a:t>
            </a:r>
            <a:r>
              <a:rPr lang="en-US" dirty="0" err="1"/>
              <a:t>cách</a:t>
            </a:r>
            <a:r>
              <a:rPr lang="en-US" dirty="0"/>
              <a:t> </a:t>
            </a:r>
            <a:r>
              <a:rPr lang="en-US" dirty="0" err="1"/>
              <a:t>thực</a:t>
            </a:r>
            <a:r>
              <a:rPr lang="en-US" dirty="0"/>
              <a:t> </a:t>
            </a:r>
            <a:r>
              <a:rPr lang="en-US" dirty="0" err="1"/>
              <a:t>hiện</a:t>
            </a:r>
            <a:r>
              <a:rPr lang="en-US" dirty="0"/>
              <a:t> </a:t>
            </a:r>
            <a:r>
              <a:rPr lang="en-US" dirty="0" err="1"/>
              <a:t>của</a:t>
            </a:r>
            <a:r>
              <a:rPr lang="en-US" dirty="0"/>
              <a:t> </a:t>
            </a:r>
            <a:r>
              <a:rPr lang="en-US" dirty="0" err="1"/>
              <a:t>một</a:t>
            </a:r>
            <a:r>
              <a:rPr lang="en-US" dirty="0"/>
              <a:t> </a:t>
            </a:r>
            <a:r>
              <a:rPr lang="en-US" dirty="0" err="1"/>
              <a:t>thuật</a:t>
            </a:r>
            <a:r>
              <a:rPr lang="en-US" dirty="0"/>
              <a:t> </a:t>
            </a:r>
            <a:r>
              <a:rPr lang="en-US" dirty="0" err="1"/>
              <a:t>toán</a:t>
            </a:r>
            <a:r>
              <a:rPr lang="en-US" dirty="0"/>
              <a:t>, </a:t>
            </a:r>
            <a:r>
              <a:rPr lang="en-US" dirty="0" err="1"/>
              <a:t>mà</a:t>
            </a:r>
            <a:r>
              <a:rPr lang="en-US" dirty="0"/>
              <a:t> </a:t>
            </a:r>
            <a:r>
              <a:rPr lang="en-US" dirty="0" err="1"/>
              <a:t>không</a:t>
            </a:r>
            <a:r>
              <a:rPr lang="en-US" dirty="0"/>
              <a:t> </a:t>
            </a:r>
            <a:r>
              <a:rPr lang="en-US" dirty="0" err="1"/>
              <a:t>phải</a:t>
            </a:r>
            <a:r>
              <a:rPr lang="en-US" dirty="0"/>
              <a:t> </a:t>
            </a:r>
            <a:r>
              <a:rPr lang="en-US" dirty="0" err="1"/>
              <a:t>thay</a:t>
            </a:r>
            <a:r>
              <a:rPr lang="en-US" dirty="0"/>
              <a:t> </a:t>
            </a:r>
            <a:r>
              <a:rPr lang="en-US" dirty="0" err="1"/>
              <a:t>đổi</a:t>
            </a:r>
            <a:r>
              <a:rPr lang="en-US" dirty="0"/>
              <a:t> </a:t>
            </a:r>
            <a:r>
              <a:rPr lang="en-US" dirty="0" err="1"/>
              <a:t>cấu</a:t>
            </a:r>
            <a:r>
              <a:rPr lang="en-US" dirty="0"/>
              <a:t> </a:t>
            </a:r>
            <a:r>
              <a:rPr lang="en-US" dirty="0" err="1"/>
              <a:t>trúc</a:t>
            </a:r>
            <a:r>
              <a:rPr lang="en-US" dirty="0"/>
              <a:t> </a:t>
            </a:r>
            <a:r>
              <a:rPr lang="en-US" dirty="0" err="1"/>
              <a:t>thuật</a:t>
            </a:r>
            <a:r>
              <a:rPr lang="en-US" dirty="0"/>
              <a:t> </a:t>
            </a:r>
            <a:r>
              <a:rPr lang="en-US" dirty="0" err="1"/>
              <a:t>toán</a:t>
            </a:r>
            <a:r>
              <a:rPr lang="en-US" dirty="0"/>
              <a:t>.      </a:t>
            </a:r>
          </a:p>
          <a:p>
            <a:pPr algn="just"/>
            <a:r>
              <a:rPr lang="vi-VN" dirty="0"/>
              <a:t>Ví dụ: </a:t>
            </a:r>
            <a:r>
              <a:rPr lang="en-US" dirty="0" err="1"/>
              <a:t>Khi</a:t>
            </a:r>
            <a:r>
              <a:rPr lang="en-US" dirty="0"/>
              <a:t> </a:t>
            </a:r>
            <a:r>
              <a:rPr lang="en-US" dirty="0" err="1"/>
              <a:t>chúng</a:t>
            </a:r>
            <a:r>
              <a:rPr lang="en-US" dirty="0"/>
              <a:t> ta </a:t>
            </a:r>
            <a:r>
              <a:rPr lang="en-US" dirty="0" err="1"/>
              <a:t>có</a:t>
            </a:r>
            <a:r>
              <a:rPr lang="en-US" dirty="0"/>
              <a:t> </a:t>
            </a:r>
            <a:r>
              <a:rPr lang="vi-VN"/>
              <a:t>một</a:t>
            </a:r>
            <a:r>
              <a:rPr lang="en-US"/>
              <a:t> template </a:t>
            </a:r>
            <a:r>
              <a:rPr lang="en-US" dirty="0" err="1"/>
              <a:t>đã</a:t>
            </a:r>
            <a:r>
              <a:rPr lang="en-US" dirty="0"/>
              <a:t> </a:t>
            </a:r>
            <a:r>
              <a:rPr lang="en-US" dirty="0" err="1"/>
              <a:t>có</a:t>
            </a:r>
            <a:r>
              <a:rPr lang="en-US" dirty="0"/>
              <a:t> </a:t>
            </a:r>
            <a:r>
              <a:rPr lang="en-US" dirty="0" err="1"/>
              <a:t>sẵn</a:t>
            </a:r>
            <a:r>
              <a:rPr lang="en-US" dirty="0"/>
              <a:t> header, footer</a:t>
            </a:r>
            <a:r>
              <a:rPr lang="en-US"/>
              <a:t>, navigation cho trang web, </a:t>
            </a:r>
            <a:r>
              <a:rPr lang="en-US" dirty="0" err="1"/>
              <a:t>chỉ</a:t>
            </a:r>
            <a:r>
              <a:rPr lang="en-US" dirty="0"/>
              <a:t> </a:t>
            </a:r>
            <a:r>
              <a:rPr lang="en-US" dirty="0" err="1"/>
              <a:t>riêng</a:t>
            </a:r>
            <a:r>
              <a:rPr lang="en-US" dirty="0"/>
              <a:t> </a:t>
            </a:r>
            <a:r>
              <a:rPr lang="en-US" dirty="0" err="1"/>
              <a:t>phần</a:t>
            </a:r>
            <a:r>
              <a:rPr lang="en-US" dirty="0"/>
              <a:t> </a:t>
            </a:r>
            <a:r>
              <a:rPr lang="en-US" dirty="0" err="1"/>
              <a:t>boby</a:t>
            </a:r>
            <a:r>
              <a:rPr lang="en-US" dirty="0"/>
              <a:t> </a:t>
            </a:r>
            <a:r>
              <a:rPr lang="en-US" dirty="0" err="1"/>
              <a:t>là</a:t>
            </a:r>
            <a:r>
              <a:rPr lang="en-US" dirty="0"/>
              <a:t> </a:t>
            </a:r>
            <a:r>
              <a:rPr lang="en-US" dirty="0" err="1"/>
              <a:t>để</a:t>
            </a:r>
            <a:r>
              <a:rPr lang="en-US" dirty="0"/>
              <a:t> </a:t>
            </a:r>
            <a:r>
              <a:rPr lang="en-US" dirty="0" err="1"/>
              <a:t>trống</a:t>
            </a:r>
            <a:r>
              <a:rPr lang="en-US" dirty="0"/>
              <a:t> </a:t>
            </a:r>
            <a:r>
              <a:rPr lang="en-US" dirty="0" err="1"/>
              <a:t>và</a:t>
            </a:r>
            <a:r>
              <a:rPr lang="en-US" dirty="0"/>
              <a:t> </a:t>
            </a:r>
            <a:r>
              <a:rPr lang="en-US" err="1"/>
              <a:t>sẽ</a:t>
            </a:r>
            <a:r>
              <a:rPr lang="en-US"/>
              <a:t> hiển thị </a:t>
            </a:r>
            <a:r>
              <a:rPr lang="en-US" dirty="0" err="1"/>
              <a:t>nội</a:t>
            </a:r>
            <a:r>
              <a:rPr lang="en-US" dirty="0"/>
              <a:t> dung </a:t>
            </a:r>
            <a:r>
              <a:rPr lang="en-US" dirty="0" err="1"/>
              <a:t>theo</a:t>
            </a:r>
            <a:r>
              <a:rPr lang="en-US" dirty="0"/>
              <a:t> </a:t>
            </a:r>
            <a:r>
              <a:rPr lang="en-US" dirty="0" err="1"/>
              <a:t>từng</a:t>
            </a:r>
            <a:r>
              <a:rPr lang="en-US" dirty="0"/>
              <a:t> page. </a:t>
            </a:r>
            <a:r>
              <a:rPr lang="en-US" dirty="0" err="1"/>
              <a:t>Nghĩa</a:t>
            </a:r>
            <a:r>
              <a:rPr lang="en-US" dirty="0"/>
              <a:t> </a:t>
            </a:r>
            <a:r>
              <a:rPr lang="en-US" dirty="0" err="1"/>
              <a:t>là</a:t>
            </a:r>
            <a:r>
              <a:rPr lang="en-US" dirty="0"/>
              <a:t> </a:t>
            </a:r>
            <a:r>
              <a:rPr lang="en-US" dirty="0" err="1"/>
              <a:t>chỉ</a:t>
            </a:r>
            <a:r>
              <a:rPr lang="en-US" dirty="0"/>
              <a:t> </a:t>
            </a:r>
            <a:r>
              <a:rPr lang="en-US" dirty="0" err="1"/>
              <a:t>có</a:t>
            </a:r>
            <a:r>
              <a:rPr lang="en-US" dirty="0"/>
              <a:t> </a:t>
            </a:r>
            <a:r>
              <a:rPr lang="en-US" dirty="0" err="1"/>
              <a:t>phần</a:t>
            </a:r>
            <a:r>
              <a:rPr lang="en-US" dirty="0"/>
              <a:t> body </a:t>
            </a:r>
            <a:r>
              <a:rPr lang="en-US" dirty="0" err="1"/>
              <a:t>là</a:t>
            </a:r>
            <a:r>
              <a:rPr lang="en-US" dirty="0"/>
              <a:t> </a:t>
            </a:r>
            <a:r>
              <a:rPr lang="en-US" dirty="0" err="1"/>
              <a:t>sẽ</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từng</a:t>
            </a:r>
            <a:r>
              <a:rPr lang="en-US" dirty="0"/>
              <a:t> page, </a:t>
            </a:r>
            <a:r>
              <a:rPr lang="en-US" dirty="0" err="1"/>
              <a:t>còn</a:t>
            </a:r>
            <a:r>
              <a:rPr lang="en-US" dirty="0"/>
              <a:t> </a:t>
            </a:r>
            <a:r>
              <a:rPr lang="en-US" dirty="0" err="1"/>
              <a:t>các</a:t>
            </a:r>
            <a:r>
              <a:rPr lang="en-US" dirty="0"/>
              <a:t> </a:t>
            </a:r>
            <a:r>
              <a:rPr lang="en-US" dirty="0" err="1"/>
              <a:t>phần</a:t>
            </a:r>
            <a:r>
              <a:rPr lang="en-US" dirty="0"/>
              <a:t> </a:t>
            </a:r>
            <a:r>
              <a:rPr lang="en-US" dirty="0" err="1"/>
              <a:t>khác</a:t>
            </a:r>
            <a:r>
              <a:rPr lang="en-US" dirty="0"/>
              <a:t> </a:t>
            </a:r>
            <a:r>
              <a:rPr lang="en-US" dirty="0" err="1"/>
              <a:t>sẽ</a:t>
            </a:r>
            <a:r>
              <a:rPr lang="en-US" dirty="0"/>
              <a:t> </a:t>
            </a:r>
            <a:r>
              <a:rPr lang="en-US" dirty="0" err="1"/>
              <a:t>giống</a:t>
            </a:r>
            <a:r>
              <a:rPr lang="en-US" dirty="0"/>
              <a:t> </a:t>
            </a:r>
            <a:r>
              <a:rPr lang="en-US" dirty="0" err="1"/>
              <a:t>nhau</a:t>
            </a:r>
            <a:r>
              <a:rPr lang="en-US" dirty="0"/>
              <a:t> </a:t>
            </a:r>
            <a:r>
              <a:rPr lang="en-US" dirty="0" err="1"/>
              <a:t>cho</a:t>
            </a:r>
            <a:r>
              <a:rPr lang="en-US" dirty="0"/>
              <a:t> </a:t>
            </a:r>
            <a:r>
              <a:rPr lang="en-US" dirty="0" err="1"/>
              <a:t>tất</a:t>
            </a:r>
            <a:r>
              <a:rPr lang="en-US" dirty="0"/>
              <a:t> </a:t>
            </a:r>
            <a:r>
              <a:rPr lang="en-US" dirty="0" err="1"/>
              <a:t>cả</a:t>
            </a:r>
            <a:r>
              <a:rPr lang="en-US" dirty="0"/>
              <a:t> </a:t>
            </a:r>
            <a:r>
              <a:rPr lang="en-US" dirty="0" err="1"/>
              <a:t>các</a:t>
            </a:r>
            <a:r>
              <a:rPr lang="en-US" dirty="0"/>
              <a:t> page. </a:t>
            </a:r>
            <a:r>
              <a:rPr lang="en-US" dirty="0" err="1"/>
              <a:t>Trừ</a:t>
            </a:r>
            <a:r>
              <a:rPr lang="en-US" dirty="0"/>
              <a:t> </a:t>
            </a:r>
            <a:r>
              <a:rPr lang="vi-VN" dirty="0"/>
              <a:t>một</a:t>
            </a:r>
            <a:r>
              <a:rPr lang="en-US" dirty="0"/>
              <a:t> </a:t>
            </a:r>
            <a:r>
              <a:rPr lang="en-US" dirty="0" err="1"/>
              <a:t>số</a:t>
            </a:r>
            <a:r>
              <a:rPr lang="en-US" dirty="0"/>
              <a:t> page </a:t>
            </a:r>
            <a:r>
              <a:rPr lang="en-US" dirty="0" err="1"/>
              <a:t>đặc</a:t>
            </a:r>
            <a:r>
              <a:rPr lang="en-US" dirty="0"/>
              <a:t> </a:t>
            </a:r>
            <a:r>
              <a:rPr lang="en-US" dirty="0" err="1"/>
              <a:t>biệt</a:t>
            </a:r>
            <a:r>
              <a:rPr lang="en-US" dirty="0"/>
              <a:t> </a:t>
            </a:r>
            <a:r>
              <a:rPr lang="en-US" dirty="0" err="1"/>
              <a:t>mà</a:t>
            </a:r>
            <a:r>
              <a:rPr lang="en-US" dirty="0"/>
              <a:t> </a:t>
            </a:r>
            <a:r>
              <a:rPr lang="en-US" dirty="0" err="1"/>
              <a:t>nội</a:t>
            </a:r>
            <a:r>
              <a:rPr lang="en-US" dirty="0"/>
              <a:t> dung </a:t>
            </a:r>
            <a:r>
              <a:rPr lang="en-US" dirty="0" err="1"/>
              <a:t>của</a:t>
            </a:r>
            <a:r>
              <a:rPr lang="en-US" dirty="0"/>
              <a:t> header, footer, navigation </a:t>
            </a:r>
            <a:r>
              <a:rPr lang="en-US" dirty="0" err="1"/>
              <a:t>sẽ</a:t>
            </a:r>
            <a:r>
              <a:rPr lang="en-US" dirty="0"/>
              <a:t> </a:t>
            </a:r>
            <a:r>
              <a:rPr lang="en-US" dirty="0" err="1"/>
              <a:t>thay</a:t>
            </a:r>
            <a:r>
              <a:rPr lang="en-US" dirty="0"/>
              <a:t> </a:t>
            </a:r>
            <a:r>
              <a:rPr lang="en-US" dirty="0" err="1"/>
              <a:t>đổi</a:t>
            </a:r>
            <a:r>
              <a:rPr lang="en-US" dirty="0"/>
              <a:t>.</a:t>
            </a:r>
          </a:p>
        </p:txBody>
      </p:sp>
    </p:spTree>
    <p:extLst>
      <p:ext uri="{BB962C8B-B14F-4D97-AF65-F5344CB8AC3E}">
        <p14:creationId xmlns:p14="http://schemas.microsoft.com/office/powerpoint/2010/main" val="3828772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Các thành phần </a:t>
            </a:r>
            <a:r>
              <a:rPr lang="vi-VN"/>
              <a:t>trong </a:t>
            </a:r>
            <a:r>
              <a:rPr lang="en-US"/>
              <a:t>Template Method</a:t>
            </a:r>
            <a:r>
              <a:rPr lang="vi-VN"/>
              <a:t> </a:t>
            </a:r>
            <a:r>
              <a:rPr lang="vi-VN" dirty="0"/>
              <a:t>Pattern</a:t>
            </a:r>
            <a:endParaRPr lang="en-US" dirty="0"/>
          </a:p>
        </p:txBody>
      </p:sp>
      <p:sp>
        <p:nvSpPr>
          <p:cNvPr id="3" name="Content Placeholder 2"/>
          <p:cNvSpPr>
            <a:spLocks noGrp="1"/>
          </p:cNvSpPr>
          <p:nvPr>
            <p:ph idx="1"/>
          </p:nvPr>
        </p:nvSpPr>
        <p:spPr/>
        <p:txBody>
          <a:bodyPr/>
          <a:lstStyle/>
          <a:p>
            <a:r>
              <a:rPr lang="en-US" dirty="0" err="1"/>
              <a:t>Trong</a:t>
            </a:r>
            <a:r>
              <a:rPr lang="en-US" dirty="0"/>
              <a:t> </a:t>
            </a:r>
            <a:r>
              <a:rPr lang="en-US" dirty="0" err="1"/>
              <a:t>mẫu</a:t>
            </a:r>
            <a:r>
              <a:rPr lang="en-US" dirty="0"/>
              <a:t> </a:t>
            </a:r>
            <a:r>
              <a:rPr lang="en-US" dirty="0" err="1"/>
              <a:t>này</a:t>
            </a:r>
            <a:r>
              <a:rPr lang="en-US" dirty="0"/>
              <a:t>, </a:t>
            </a:r>
            <a:r>
              <a:rPr lang="en-US" dirty="0" err="1"/>
              <a:t>gồm</a:t>
            </a:r>
            <a:r>
              <a:rPr lang="en-US" dirty="0"/>
              <a:t> </a:t>
            </a:r>
            <a:r>
              <a:rPr lang="en-US" dirty="0" err="1"/>
              <a:t>lớp</a:t>
            </a:r>
            <a:r>
              <a:rPr lang="en-US" dirty="0"/>
              <a:t> </a:t>
            </a:r>
            <a:r>
              <a:rPr lang="en-US" dirty="0" err="1"/>
              <a:t>cơ</a:t>
            </a:r>
            <a:r>
              <a:rPr lang="en-US" dirty="0"/>
              <a:t> </a:t>
            </a:r>
            <a:r>
              <a:rPr lang="en-US" dirty="0" err="1"/>
              <a:t>sở</a:t>
            </a:r>
            <a:r>
              <a:rPr lang="en-US" dirty="0"/>
              <a:t> (</a:t>
            </a:r>
            <a:r>
              <a:rPr lang="en-US" dirty="0" err="1"/>
              <a:t>lớp</a:t>
            </a:r>
            <a:r>
              <a:rPr lang="en-US" dirty="0"/>
              <a:t> cha) </a:t>
            </a:r>
            <a:r>
              <a:rPr lang="en-US" dirty="0" err="1"/>
              <a:t>được</a:t>
            </a:r>
            <a:r>
              <a:rPr lang="en-US" dirty="0"/>
              <a:t> </a:t>
            </a:r>
            <a:r>
              <a:rPr lang="en-US" dirty="0" err="1"/>
              <a:t>khai</a:t>
            </a:r>
            <a:r>
              <a:rPr lang="en-US" dirty="0"/>
              <a:t> </a:t>
            </a:r>
            <a:r>
              <a:rPr lang="en-US" dirty="0" err="1"/>
              <a:t>báo</a:t>
            </a:r>
            <a:r>
              <a:rPr lang="en-US" dirty="0"/>
              <a:t> </a:t>
            </a:r>
            <a:r>
              <a:rPr lang="en-US" dirty="0" err="1"/>
              <a:t>sẵn</a:t>
            </a:r>
            <a:r>
              <a:rPr lang="en-US" dirty="0"/>
              <a:t> </a:t>
            </a:r>
            <a:r>
              <a:rPr lang="en-US" dirty="0" err="1"/>
              <a:t>thuật</a:t>
            </a:r>
            <a:r>
              <a:rPr lang="en-US" dirty="0"/>
              <a:t> </a:t>
            </a:r>
            <a:r>
              <a:rPr lang="en-US" dirty="0" err="1"/>
              <a:t>toán</a:t>
            </a:r>
            <a:r>
              <a:rPr lang="en-US" dirty="0"/>
              <a:t> </a:t>
            </a:r>
            <a:r>
              <a:rPr lang="en-US" dirty="0" err="1"/>
              <a:t>và</a:t>
            </a:r>
            <a:r>
              <a:rPr lang="en-US" dirty="0"/>
              <a:t> </a:t>
            </a:r>
            <a:r>
              <a:rPr lang="en-US" dirty="0" err="1"/>
              <a:t>lớp</a:t>
            </a:r>
            <a:r>
              <a:rPr lang="en-US" dirty="0"/>
              <a:t> </a:t>
            </a:r>
            <a:r>
              <a:rPr lang="en-US" dirty="0" err="1"/>
              <a:t>dẫn</a:t>
            </a:r>
            <a:r>
              <a:rPr lang="en-US" dirty="0"/>
              <a:t> </a:t>
            </a:r>
            <a:r>
              <a:rPr lang="en-US" dirty="0" err="1"/>
              <a:t>xuất</a:t>
            </a:r>
            <a:r>
              <a:rPr lang="en-US" dirty="0"/>
              <a:t> (</a:t>
            </a:r>
            <a:r>
              <a:rPr lang="en-US" dirty="0" err="1"/>
              <a:t>lớp</a:t>
            </a:r>
            <a:r>
              <a:rPr lang="en-US" dirty="0"/>
              <a:t> con) </a:t>
            </a:r>
            <a:r>
              <a:rPr lang="en-US" dirty="0" err="1"/>
              <a:t>thực</a:t>
            </a:r>
            <a:r>
              <a:rPr lang="en-US" dirty="0"/>
              <a:t> </a:t>
            </a:r>
            <a:r>
              <a:rPr lang="en-US" dirty="0" err="1"/>
              <a:t>thi</a:t>
            </a:r>
            <a:r>
              <a:rPr lang="en-US" dirty="0"/>
              <a:t> </a:t>
            </a:r>
            <a:r>
              <a:rPr lang="en-US" dirty="0" err="1"/>
              <a:t>nó</a:t>
            </a:r>
            <a:r>
              <a:rPr lang="en-US" dirty="0"/>
              <a:t>.</a:t>
            </a:r>
          </a:p>
        </p:txBody>
      </p:sp>
      <p:pic>
        <p:nvPicPr>
          <p:cNvPr id="5" name="image6.png"/>
          <p:cNvPicPr/>
          <p:nvPr/>
        </p:nvPicPr>
        <p:blipFill>
          <a:blip r:embed="rId2"/>
          <a:srcRect/>
          <a:stretch>
            <a:fillRect/>
          </a:stretch>
        </p:blipFill>
        <p:spPr>
          <a:xfrm>
            <a:off x="2378225" y="2256524"/>
            <a:ext cx="7435549" cy="3625293"/>
          </a:xfrm>
          <a:prstGeom prst="rect">
            <a:avLst/>
          </a:prstGeom>
          <a:ln/>
        </p:spPr>
      </p:pic>
    </p:spTree>
    <p:extLst>
      <p:ext uri="{BB962C8B-B14F-4D97-AF65-F5344CB8AC3E}">
        <p14:creationId xmlns:p14="http://schemas.microsoft.com/office/powerpoint/2010/main" val="4129203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Triển khai Template Method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25361" y="1120022"/>
            <a:ext cx="7265077" cy="4839195"/>
          </a:xfrm>
          <a:prstGeom prst="rect">
            <a:avLst/>
          </a:prstGeom>
        </p:spPr>
      </p:pic>
    </p:spTree>
    <p:extLst>
      <p:ext uri="{BB962C8B-B14F-4D97-AF65-F5344CB8AC3E}">
        <p14:creationId xmlns:p14="http://schemas.microsoft.com/office/powerpoint/2010/main" val="3924765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Strategy Pattern</a:t>
            </a:r>
            <a:endParaRPr lang="en-US" dirty="0"/>
          </a:p>
        </p:txBody>
      </p:sp>
      <p:sp>
        <p:nvSpPr>
          <p:cNvPr id="3" name="Content Placeholder 2"/>
          <p:cNvSpPr>
            <a:spLocks noGrp="1"/>
          </p:cNvSpPr>
          <p:nvPr>
            <p:ph idx="1"/>
          </p:nvPr>
        </p:nvSpPr>
        <p:spPr/>
        <p:txBody>
          <a:bodyPr>
            <a:normAutofit/>
          </a:bodyPr>
          <a:lstStyle/>
          <a:p>
            <a:pPr algn="just"/>
            <a:r>
              <a:rPr lang="vi-VN"/>
              <a:t>Strategy </a:t>
            </a:r>
            <a:r>
              <a:rPr lang="en-US"/>
              <a:t>định </a:t>
            </a:r>
            <a:r>
              <a:rPr lang="en-US" dirty="0" err="1"/>
              <a:t>nghĩa</a:t>
            </a:r>
            <a:r>
              <a:rPr lang="en-US" dirty="0"/>
              <a:t> </a:t>
            </a:r>
            <a:r>
              <a:rPr lang="en-US" dirty="0" err="1"/>
              <a:t>một</a:t>
            </a:r>
            <a:r>
              <a:rPr lang="en-US" dirty="0"/>
              <a:t> </a:t>
            </a:r>
            <a:r>
              <a:rPr lang="en-US" dirty="0" err="1"/>
              <a:t>họ</a:t>
            </a:r>
            <a:r>
              <a:rPr lang="en-US" dirty="0"/>
              <a:t> </a:t>
            </a:r>
            <a:r>
              <a:rPr lang="en-US" dirty="0" err="1"/>
              <a:t>các</a:t>
            </a:r>
            <a:r>
              <a:rPr lang="en-US" dirty="0"/>
              <a:t> </a:t>
            </a:r>
            <a:r>
              <a:rPr lang="en-US" dirty="0" err="1"/>
              <a:t>giải</a:t>
            </a:r>
            <a:r>
              <a:rPr lang="en-US" dirty="0"/>
              <a:t> </a:t>
            </a:r>
            <a:r>
              <a:rPr lang="en-US" dirty="0" err="1"/>
              <a:t>thuật</a:t>
            </a:r>
            <a:r>
              <a:rPr lang="en-US" dirty="0"/>
              <a:t> </a:t>
            </a:r>
            <a:r>
              <a:rPr lang="en-US" dirty="0" err="1"/>
              <a:t>khác</a:t>
            </a:r>
            <a:r>
              <a:rPr lang="en-US" dirty="0"/>
              <a:t> </a:t>
            </a:r>
            <a:r>
              <a:rPr lang="en-US" dirty="0" err="1"/>
              <a:t>nhau</a:t>
            </a:r>
            <a:r>
              <a:rPr lang="en-US" dirty="0"/>
              <a:t>, </a:t>
            </a:r>
            <a:r>
              <a:rPr lang="en-US" dirty="0" err="1"/>
              <a:t>mỗi</a:t>
            </a:r>
            <a:r>
              <a:rPr lang="en-US" dirty="0"/>
              <a:t> </a:t>
            </a:r>
            <a:r>
              <a:rPr lang="en-US" dirty="0" err="1"/>
              <a:t>giải</a:t>
            </a:r>
            <a:r>
              <a:rPr lang="en-US" dirty="0"/>
              <a:t> </a:t>
            </a:r>
            <a:r>
              <a:rPr lang="en-US" dirty="0" err="1"/>
              <a:t>thuật</a:t>
            </a:r>
            <a:r>
              <a:rPr lang="en-US" dirty="0"/>
              <a:t> </a:t>
            </a:r>
            <a:r>
              <a:rPr lang="en-US" dirty="0" err="1"/>
              <a:t>được</a:t>
            </a:r>
            <a:r>
              <a:rPr lang="en-US" dirty="0"/>
              <a:t> </a:t>
            </a:r>
            <a:r>
              <a:rPr lang="en-US" dirty="0" err="1"/>
              <a:t>triển</a:t>
            </a:r>
            <a:r>
              <a:rPr lang="en-US" dirty="0"/>
              <a:t> </a:t>
            </a:r>
            <a:r>
              <a:rPr lang="en-US" dirty="0" err="1"/>
              <a:t>khai</a:t>
            </a:r>
            <a:r>
              <a:rPr lang="en-US" dirty="0"/>
              <a:t> </a:t>
            </a:r>
            <a:r>
              <a:rPr lang="en-US" dirty="0" err="1"/>
              <a:t>bởi</a:t>
            </a:r>
            <a:r>
              <a:rPr lang="en-US" dirty="0"/>
              <a:t> </a:t>
            </a:r>
            <a:r>
              <a:rPr lang="en-US" dirty="0" err="1"/>
              <a:t>một</a:t>
            </a:r>
            <a:r>
              <a:rPr lang="en-US" dirty="0"/>
              <a:t> </a:t>
            </a:r>
            <a:r>
              <a:rPr lang="en-US" dirty="0" err="1"/>
              <a:t>lớp</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chúng</a:t>
            </a:r>
            <a:r>
              <a:rPr lang="en-US" dirty="0"/>
              <a:t> </a:t>
            </a:r>
            <a:r>
              <a:rPr lang="en-US" dirty="0" err="1"/>
              <a:t>có</a:t>
            </a:r>
            <a:r>
              <a:rPr lang="en-US" dirty="0"/>
              <a:t> </a:t>
            </a:r>
            <a:r>
              <a:rPr lang="en-US" dirty="0" err="1"/>
              <a:t>thể</a:t>
            </a:r>
            <a:r>
              <a:rPr lang="en-US" dirty="0"/>
              <a:t> </a:t>
            </a:r>
            <a:r>
              <a:rPr lang="en-US" dirty="0" err="1"/>
              <a:t>hoán</a:t>
            </a:r>
            <a:r>
              <a:rPr lang="en-US" dirty="0"/>
              <a:t> </a:t>
            </a:r>
            <a:r>
              <a:rPr lang="en-US" dirty="0" err="1"/>
              <a:t>đổi</a:t>
            </a:r>
            <a:r>
              <a:rPr lang="en-US" dirty="0"/>
              <a:t> </a:t>
            </a:r>
            <a:r>
              <a:rPr lang="en-US" dirty="0" err="1"/>
              <a:t>cho</a:t>
            </a:r>
            <a:r>
              <a:rPr lang="en-US" dirty="0"/>
              <a:t> </a:t>
            </a:r>
            <a:r>
              <a:rPr lang="en-US" dirty="0" err="1"/>
              <a:t>nhau</a:t>
            </a:r>
            <a:r>
              <a:rPr lang="en-US" dirty="0"/>
              <a:t> </a:t>
            </a:r>
            <a:r>
              <a:rPr lang="en-US" dirty="0" err="1"/>
              <a:t>tùy</a:t>
            </a:r>
            <a:r>
              <a:rPr lang="en-US" dirty="0"/>
              <a:t> </a:t>
            </a:r>
            <a:r>
              <a:rPr lang="en-US" dirty="0" err="1"/>
              <a:t>vào</a:t>
            </a:r>
            <a:r>
              <a:rPr lang="en-US" dirty="0"/>
              <a:t> </a:t>
            </a:r>
            <a:r>
              <a:rPr lang="en-US" dirty="0" err="1"/>
              <a:t>ngữ</a:t>
            </a:r>
            <a:r>
              <a:rPr lang="en-US" dirty="0"/>
              <a:t> </a:t>
            </a:r>
            <a:r>
              <a:rPr lang="en-US" dirty="0" err="1"/>
              <a:t>cảnh</a:t>
            </a:r>
            <a:r>
              <a:rPr lang="en-US" dirty="0"/>
              <a:t>. </a:t>
            </a:r>
          </a:p>
          <a:p>
            <a:pPr algn="just"/>
            <a:r>
              <a:rPr lang="en-US" dirty="0"/>
              <a:t>Strategy </a:t>
            </a:r>
            <a:r>
              <a:rPr lang="en-US" dirty="0" err="1"/>
              <a:t>giúp</a:t>
            </a:r>
            <a:r>
              <a:rPr lang="en-US" dirty="0"/>
              <a:t> </a:t>
            </a:r>
            <a:r>
              <a:rPr lang="en-US" dirty="0" err="1"/>
              <a:t>các</a:t>
            </a:r>
            <a:r>
              <a:rPr lang="en-US" dirty="0"/>
              <a:t> </a:t>
            </a:r>
            <a:r>
              <a:rPr lang="en-US" dirty="0" err="1"/>
              <a:t>giải</a:t>
            </a:r>
            <a:r>
              <a:rPr lang="en-US" dirty="0"/>
              <a:t> </a:t>
            </a:r>
            <a:r>
              <a:rPr lang="en-US" dirty="0" err="1"/>
              <a:t>thuật</a:t>
            </a:r>
            <a:r>
              <a:rPr lang="en-US" dirty="0"/>
              <a:t> </a:t>
            </a:r>
            <a:r>
              <a:rPr lang="en-US" dirty="0" err="1"/>
              <a:t>khác</a:t>
            </a:r>
            <a:r>
              <a:rPr lang="en-US" dirty="0"/>
              <a:t> </a:t>
            </a:r>
            <a:r>
              <a:rPr lang="en-US" dirty="0" err="1"/>
              <a:t>nhau</a:t>
            </a:r>
            <a:r>
              <a:rPr lang="en-US" dirty="0"/>
              <a:t> </a:t>
            </a:r>
            <a:r>
              <a:rPr lang="en-US" dirty="0" err="1"/>
              <a:t>độc</a:t>
            </a:r>
            <a:r>
              <a:rPr lang="en-US" dirty="0"/>
              <a:t> </a:t>
            </a:r>
            <a:r>
              <a:rPr lang="en-US" dirty="0" err="1"/>
              <a:t>lập</a:t>
            </a:r>
            <a:r>
              <a:rPr lang="en-US" dirty="0"/>
              <a:t> </a:t>
            </a:r>
            <a:r>
              <a:rPr lang="en-US" dirty="0" err="1"/>
              <a:t>với</a:t>
            </a:r>
            <a:r>
              <a:rPr lang="en-US" dirty="0"/>
              <a:t> client </a:t>
            </a:r>
            <a:r>
              <a:rPr lang="en-US" dirty="0" err="1"/>
              <a:t>sử</a:t>
            </a:r>
            <a:r>
              <a:rPr lang="en-US" dirty="0"/>
              <a:t> </a:t>
            </a:r>
            <a:r>
              <a:rPr lang="en-US" dirty="0" err="1"/>
              <a:t>dụng</a:t>
            </a:r>
            <a:r>
              <a:rPr lang="en-US" dirty="0"/>
              <a:t> </a:t>
            </a:r>
            <a:r>
              <a:rPr lang="en-US" dirty="0" err="1"/>
              <a:t>nó</a:t>
            </a:r>
            <a:r>
              <a:rPr lang="en-US" dirty="0"/>
              <a:t>. </a:t>
            </a:r>
          </a:p>
          <a:p>
            <a:pPr algn="just"/>
            <a:r>
              <a:rPr lang="en-US" dirty="0" err="1"/>
              <a:t>Ví</a:t>
            </a:r>
            <a:r>
              <a:rPr lang="en-US" dirty="0"/>
              <a:t> </a:t>
            </a:r>
            <a:r>
              <a:rPr lang="en-US" dirty="0" err="1"/>
              <a:t>dụ</a:t>
            </a:r>
            <a:r>
              <a:rPr lang="en-US" dirty="0"/>
              <a:t>, </a:t>
            </a:r>
            <a:r>
              <a:rPr lang="en-US" dirty="0" err="1"/>
              <a:t>một</a:t>
            </a:r>
            <a:r>
              <a:rPr lang="en-US" dirty="0"/>
              <a:t> </a:t>
            </a:r>
            <a:r>
              <a:rPr lang="en-US" dirty="0" err="1"/>
              <a:t>lớp</a:t>
            </a:r>
            <a:r>
              <a:rPr lang="en-US" dirty="0"/>
              <a:t> </a:t>
            </a:r>
            <a:r>
              <a:rPr lang="en-US" dirty="0" err="1"/>
              <a:t>thực</a:t>
            </a:r>
            <a:r>
              <a:rPr lang="en-US" dirty="0"/>
              <a:t> </a:t>
            </a:r>
            <a:r>
              <a:rPr lang="en-US" dirty="0" err="1"/>
              <a:t>hiện</a:t>
            </a:r>
            <a:r>
              <a:rPr lang="en-US" dirty="0"/>
              <a:t> </a:t>
            </a:r>
            <a:r>
              <a:rPr lang="en-US" dirty="0" err="1"/>
              <a:t>nhiệm</a:t>
            </a:r>
            <a:r>
              <a:rPr lang="en-US" dirty="0"/>
              <a:t> </a:t>
            </a:r>
            <a:r>
              <a:rPr lang="en-US" dirty="0" err="1"/>
              <a:t>vụ</a:t>
            </a:r>
            <a:r>
              <a:rPr lang="en-US" dirty="0"/>
              <a:t> so </a:t>
            </a:r>
            <a:r>
              <a:rPr lang="en-US" dirty="0" err="1"/>
              <a:t>sánh</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mẫu</a:t>
            </a:r>
            <a:r>
              <a:rPr lang="en-US" dirty="0"/>
              <a:t> </a:t>
            </a:r>
            <a:r>
              <a:rPr lang="en-US" dirty="0" err="1"/>
              <a:t>thiết</a:t>
            </a:r>
            <a:r>
              <a:rPr lang="en-US" dirty="0"/>
              <a:t> </a:t>
            </a:r>
            <a:r>
              <a:rPr lang="en-US" dirty="0" err="1"/>
              <a:t>kế</a:t>
            </a:r>
            <a:r>
              <a:rPr lang="en-US" dirty="0"/>
              <a:t> Strategy </a:t>
            </a:r>
            <a:r>
              <a:rPr lang="en-US" dirty="0" err="1"/>
              <a:t>để</a:t>
            </a:r>
            <a:r>
              <a:rPr lang="en-US" dirty="0"/>
              <a:t> </a:t>
            </a:r>
            <a:r>
              <a:rPr lang="en-US" dirty="0" err="1"/>
              <a:t>tự</a:t>
            </a:r>
            <a:r>
              <a:rPr lang="en-US" dirty="0"/>
              <a:t> </a:t>
            </a:r>
            <a:r>
              <a:rPr lang="en-US" dirty="0" err="1"/>
              <a:t>động</a:t>
            </a:r>
            <a:r>
              <a:rPr lang="en-US" dirty="0"/>
              <a:t> </a:t>
            </a:r>
            <a:r>
              <a:rPr lang="en-US" dirty="0" err="1"/>
              <a:t>lựa</a:t>
            </a:r>
            <a:r>
              <a:rPr lang="en-US" dirty="0"/>
              <a:t> </a:t>
            </a:r>
            <a:r>
              <a:rPr lang="en-US" dirty="0" err="1"/>
              <a:t>chọn</a:t>
            </a:r>
            <a:r>
              <a:rPr lang="en-US" dirty="0"/>
              <a:t> </a:t>
            </a:r>
            <a:r>
              <a:rPr lang="en-US" dirty="0" err="1"/>
              <a:t>giải</a:t>
            </a:r>
            <a:r>
              <a:rPr lang="en-US" dirty="0"/>
              <a:t> </a:t>
            </a:r>
            <a:r>
              <a:rPr lang="en-US" dirty="0" err="1"/>
              <a:t>thuật</a:t>
            </a:r>
            <a:r>
              <a:rPr lang="en-US" dirty="0"/>
              <a:t> </a:t>
            </a:r>
            <a:r>
              <a:rPr lang="en-US" dirty="0" err="1"/>
              <a:t>cho</a:t>
            </a:r>
            <a:r>
              <a:rPr lang="en-US" dirty="0"/>
              <a:t> </a:t>
            </a:r>
            <a:r>
              <a:rPr lang="en-US" dirty="0" err="1"/>
              <a:t>việc</a:t>
            </a:r>
            <a:r>
              <a:rPr lang="en-US" dirty="0"/>
              <a:t> </a:t>
            </a:r>
            <a:r>
              <a:rPr lang="en-US" dirty="0" err="1"/>
              <a:t>này</a:t>
            </a:r>
            <a:r>
              <a:rPr lang="en-US" dirty="0"/>
              <a:t> </a:t>
            </a:r>
            <a:r>
              <a:rPr lang="en-US" dirty="0" err="1"/>
              <a:t>dựa</a:t>
            </a:r>
            <a:r>
              <a:rPr lang="en-US" dirty="0"/>
              <a:t> </a:t>
            </a:r>
            <a:r>
              <a:rPr lang="en-US" dirty="0" err="1"/>
              <a:t>trên</a:t>
            </a:r>
            <a:r>
              <a:rPr lang="en-US" dirty="0"/>
              <a:t> </a:t>
            </a:r>
            <a:r>
              <a:rPr lang="en-US" dirty="0" err="1"/>
              <a:t>loại</a:t>
            </a:r>
            <a:r>
              <a:rPr lang="en-US" dirty="0"/>
              <a:t> </a:t>
            </a:r>
            <a:r>
              <a:rPr lang="en-US" dirty="0" err="1"/>
              <a:t>dữ</a:t>
            </a:r>
            <a:r>
              <a:rPr lang="en-US" dirty="0"/>
              <a:t> </a:t>
            </a:r>
            <a:r>
              <a:rPr lang="en-US" dirty="0" err="1"/>
              <a:t>liệu</a:t>
            </a:r>
            <a:r>
              <a:rPr lang="en-US" dirty="0"/>
              <a:t>, </a:t>
            </a:r>
            <a:r>
              <a:rPr lang="en-US" dirty="0" err="1"/>
              <a:t>nguồn</a:t>
            </a:r>
            <a:r>
              <a:rPr lang="en-US" dirty="0"/>
              <a:t> </a:t>
            </a:r>
            <a:r>
              <a:rPr lang="en-US" dirty="0" err="1"/>
              <a:t>gốc</a:t>
            </a:r>
            <a:r>
              <a:rPr lang="en-US" dirty="0"/>
              <a:t> </a:t>
            </a:r>
            <a:r>
              <a:rPr lang="en-US" dirty="0" err="1"/>
              <a:t>của</a:t>
            </a:r>
            <a:r>
              <a:rPr lang="en-US" dirty="0"/>
              <a:t> </a:t>
            </a:r>
            <a:r>
              <a:rPr lang="en-US" dirty="0" err="1"/>
              <a:t>chúng</a:t>
            </a:r>
            <a:r>
              <a:rPr lang="en-US" dirty="0"/>
              <a:t>, </a:t>
            </a:r>
            <a:r>
              <a:rPr lang="en-US" dirty="0" err="1"/>
              <a:t>lựa</a:t>
            </a:r>
            <a:r>
              <a:rPr lang="en-US" dirty="0"/>
              <a:t> </a:t>
            </a:r>
            <a:r>
              <a:rPr lang="en-US" dirty="0" err="1"/>
              <a:t>chọn</a:t>
            </a:r>
            <a:r>
              <a:rPr lang="en-US" dirty="0"/>
              <a:t> </a:t>
            </a:r>
            <a:r>
              <a:rPr lang="en-US" dirty="0" err="1"/>
              <a:t>của</a:t>
            </a:r>
            <a:r>
              <a:rPr lang="en-US" dirty="0"/>
              <a:t> </a:t>
            </a:r>
            <a:r>
              <a:rPr lang="en-US" dirty="0" err="1"/>
              <a:t>người</a:t>
            </a:r>
            <a:r>
              <a:rPr lang="en-US" dirty="0"/>
              <a:t> </a:t>
            </a:r>
            <a:r>
              <a:rPr lang="en-US" dirty="0" err="1"/>
              <a:t>dùng</a:t>
            </a:r>
            <a:r>
              <a:rPr lang="en-US" dirty="0"/>
              <a:t> hay </a:t>
            </a:r>
            <a:r>
              <a:rPr lang="en-US" dirty="0" err="1"/>
              <a:t>các</a:t>
            </a:r>
            <a:r>
              <a:rPr lang="en-US" dirty="0"/>
              <a:t> </a:t>
            </a:r>
            <a:r>
              <a:rPr lang="en-US" dirty="0" err="1"/>
              <a:t>yếu</a:t>
            </a:r>
            <a:r>
              <a:rPr lang="en-US" dirty="0"/>
              <a:t> </a:t>
            </a:r>
            <a:r>
              <a:rPr lang="en-US" dirty="0" err="1"/>
              <a:t>tố</a:t>
            </a:r>
            <a:r>
              <a:rPr lang="en-US" dirty="0"/>
              <a:t> </a:t>
            </a:r>
            <a:r>
              <a:rPr lang="en-US" dirty="0" err="1"/>
              <a:t>khác</a:t>
            </a:r>
            <a:r>
              <a:rPr lang="en-US" dirty="0"/>
              <a:t>. </a:t>
            </a:r>
          </a:p>
        </p:txBody>
      </p:sp>
    </p:spTree>
    <p:extLst>
      <p:ext uri="{BB962C8B-B14F-4D97-AF65-F5344CB8AC3E}">
        <p14:creationId xmlns:p14="http://schemas.microsoft.com/office/powerpoint/2010/main" val="724718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thành phần trong Strategy Pattern</a:t>
            </a:r>
            <a:endParaRPr lang="en-US" dirty="0"/>
          </a:p>
        </p:txBody>
      </p:sp>
      <p:sp>
        <p:nvSpPr>
          <p:cNvPr id="3" name="Content Placeholder 2"/>
          <p:cNvSpPr>
            <a:spLocks noGrp="1"/>
          </p:cNvSpPr>
          <p:nvPr>
            <p:ph idx="1"/>
          </p:nvPr>
        </p:nvSpPr>
        <p:spPr/>
        <p:txBody>
          <a:bodyPr/>
          <a:lstStyle/>
          <a:p>
            <a:pPr algn="just"/>
            <a:r>
              <a:rPr lang="en-US" dirty="0"/>
              <a:t>Strategy </a:t>
            </a:r>
            <a:r>
              <a:rPr lang="en-US" dirty="0" err="1"/>
              <a:t>đơn</a:t>
            </a:r>
            <a:r>
              <a:rPr lang="en-US" dirty="0"/>
              <a:t> </a:t>
            </a:r>
            <a:r>
              <a:rPr lang="en-US" dirty="0" err="1"/>
              <a:t>giản</a:t>
            </a:r>
            <a:r>
              <a:rPr lang="en-US" dirty="0"/>
              <a:t> </a:t>
            </a:r>
            <a:r>
              <a:rPr lang="en-US" dirty="0" err="1"/>
              <a:t>là</a:t>
            </a:r>
            <a:r>
              <a:rPr lang="en-US" dirty="0"/>
              <a:t> interface, </a:t>
            </a:r>
            <a:r>
              <a:rPr lang="en-US" dirty="0" err="1"/>
              <a:t>vì</a:t>
            </a:r>
            <a:r>
              <a:rPr lang="en-US" dirty="0"/>
              <a:t> </a:t>
            </a:r>
            <a:r>
              <a:rPr lang="en-US" dirty="0" err="1"/>
              <a:t>thế</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hoán</a:t>
            </a:r>
            <a:r>
              <a:rPr lang="en-US" dirty="0"/>
              <a:t> </a:t>
            </a:r>
            <a:r>
              <a:rPr lang="en-US" dirty="0" err="1"/>
              <a:t>đổi</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ConreteStrategy</a:t>
            </a:r>
            <a:r>
              <a:rPr lang="en-US" dirty="0"/>
              <a:t> </a:t>
            </a:r>
            <a:r>
              <a:rPr lang="en-US" dirty="0" err="1"/>
              <a:t>mà</a:t>
            </a:r>
            <a:r>
              <a:rPr lang="en-US" dirty="0"/>
              <a:t> </a:t>
            </a:r>
            <a:r>
              <a:rPr lang="en-US" dirty="0" err="1"/>
              <a:t>không</a:t>
            </a:r>
            <a:r>
              <a:rPr lang="en-US" dirty="0"/>
              <a:t> </a:t>
            </a:r>
            <a:r>
              <a:rPr lang="en-US" dirty="0" err="1"/>
              <a:t>ảnh</a:t>
            </a:r>
            <a:r>
              <a:rPr lang="en-US" dirty="0"/>
              <a:t> </a:t>
            </a:r>
            <a:r>
              <a:rPr lang="en-US" dirty="0" err="1"/>
              <a:t>hưởng</a:t>
            </a:r>
            <a:r>
              <a:rPr lang="en-US" dirty="0"/>
              <a:t> </a:t>
            </a:r>
            <a:r>
              <a:rPr lang="en-US" dirty="0" err="1"/>
              <a:t>tới</a:t>
            </a:r>
            <a:r>
              <a:rPr lang="en-US" dirty="0"/>
              <a:t> Context.</a:t>
            </a:r>
          </a:p>
          <a:p>
            <a:pPr algn="just"/>
            <a:r>
              <a:rPr lang="en-US" dirty="0"/>
              <a:t>Context </a:t>
            </a:r>
            <a:r>
              <a:rPr lang="en-US" dirty="0" err="1"/>
              <a:t>có</a:t>
            </a:r>
            <a:r>
              <a:rPr lang="en-US" dirty="0"/>
              <a:t> </a:t>
            </a:r>
            <a:r>
              <a:rPr lang="en-US" dirty="0" err="1"/>
              <a:t>thể</a:t>
            </a:r>
            <a:r>
              <a:rPr lang="en-US" dirty="0"/>
              <a:t> </a:t>
            </a:r>
            <a:r>
              <a:rPr lang="en-US" dirty="0" err="1"/>
              <a:t>có</a:t>
            </a:r>
            <a:r>
              <a:rPr lang="en-US" dirty="0"/>
              <a:t> </a:t>
            </a:r>
            <a:r>
              <a:rPr lang="en-US" dirty="0" err="1"/>
              <a:t>bất</a:t>
            </a:r>
            <a:r>
              <a:rPr lang="en-US" dirty="0"/>
              <a:t> </a:t>
            </a:r>
            <a:r>
              <a:rPr lang="en-US" dirty="0" err="1"/>
              <a:t>cứ</a:t>
            </a:r>
            <a:r>
              <a:rPr lang="en-US" dirty="0"/>
              <a:t> </a:t>
            </a:r>
            <a:r>
              <a:rPr lang="en-US" dirty="0" err="1"/>
              <a:t>thứ</a:t>
            </a:r>
            <a:r>
              <a:rPr lang="en-US" dirty="0"/>
              <a:t> </a:t>
            </a:r>
            <a:r>
              <a:rPr lang="en-US" dirty="0" err="1"/>
              <a:t>gì</a:t>
            </a:r>
            <a:r>
              <a:rPr lang="en-US" dirty="0"/>
              <a:t> </a:t>
            </a:r>
            <a:r>
              <a:rPr lang="en-US" dirty="0" err="1"/>
              <a:t>khi</a:t>
            </a:r>
            <a:r>
              <a:rPr lang="en-US" dirty="0"/>
              <a:t> </a:t>
            </a:r>
            <a:r>
              <a:rPr lang="en-US" dirty="0" err="1"/>
              <a:t>nó</a:t>
            </a:r>
            <a:r>
              <a:rPr lang="en-US" dirty="0"/>
              <a:t> </a:t>
            </a:r>
            <a:r>
              <a:rPr lang="en-US" dirty="0" err="1"/>
              <a:t>yêu</a:t>
            </a:r>
            <a:r>
              <a:rPr lang="en-US" dirty="0"/>
              <a:t> </a:t>
            </a:r>
            <a:r>
              <a:rPr lang="en-US" dirty="0" err="1"/>
              <a:t>cầu</a:t>
            </a:r>
            <a:r>
              <a:rPr lang="en-US" dirty="0"/>
              <a:t> </a:t>
            </a:r>
            <a:r>
              <a:rPr lang="en-US" dirty="0" err="1"/>
              <a:t>thay</a:t>
            </a:r>
            <a:r>
              <a:rPr lang="en-US" dirty="0"/>
              <a:t> </a:t>
            </a:r>
            <a:r>
              <a:rPr lang="en-US" dirty="0" err="1"/>
              <a:t>đổi</a:t>
            </a:r>
            <a:r>
              <a:rPr lang="en-US" dirty="0"/>
              <a:t> </a:t>
            </a:r>
            <a:r>
              <a:rPr lang="en-US" dirty="0" err="1"/>
              <a:t>hành</a:t>
            </a:r>
            <a:r>
              <a:rPr lang="en-US" dirty="0"/>
              <a:t> vi.</a:t>
            </a:r>
          </a:p>
        </p:txBody>
      </p:sp>
      <p:pic>
        <p:nvPicPr>
          <p:cNvPr id="5" name="image6.png"/>
          <p:cNvPicPr/>
          <p:nvPr/>
        </p:nvPicPr>
        <p:blipFill>
          <a:blip r:embed="rId2"/>
          <a:srcRect/>
          <a:stretch>
            <a:fillRect/>
          </a:stretch>
        </p:blipFill>
        <p:spPr>
          <a:xfrm>
            <a:off x="2397211" y="3016914"/>
            <a:ext cx="7562335" cy="3160050"/>
          </a:xfrm>
          <a:prstGeom prst="rect">
            <a:avLst/>
          </a:prstGeom>
          <a:ln/>
        </p:spPr>
      </p:pic>
    </p:spTree>
    <p:extLst>
      <p:ext uri="{BB962C8B-B14F-4D97-AF65-F5344CB8AC3E}">
        <p14:creationId xmlns:p14="http://schemas.microsoft.com/office/powerpoint/2010/main" val="3362359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Triển khai Strategy Pattern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21181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1"/>
              <a:t>Single-responsiblity principle</a:t>
            </a:r>
          </a:p>
        </p:txBody>
      </p:sp>
      <p:sp>
        <p:nvSpPr>
          <p:cNvPr id="3" name="Content Placeholder 2"/>
          <p:cNvSpPr>
            <a:spLocks noGrp="1"/>
          </p:cNvSpPr>
          <p:nvPr>
            <p:ph idx="1"/>
          </p:nvPr>
        </p:nvSpPr>
        <p:spPr/>
        <p:txBody>
          <a:bodyPr>
            <a:normAutofit/>
          </a:bodyPr>
          <a:lstStyle/>
          <a:p>
            <a:pPr algn="just"/>
            <a:r>
              <a:rPr lang="en-US" noProof="1"/>
              <a:t> Nguyên lý Trách nhiệm Duy nhất</a:t>
            </a:r>
          </a:p>
          <a:p>
            <a:pPr algn="just"/>
            <a:r>
              <a:rPr lang="en-US" noProof="1"/>
              <a:t>Mỗi lớp chỉ nên đảm nhiệm một nhiệm vụ duy nhất</a:t>
            </a:r>
          </a:p>
          <a:p>
            <a:pPr algn="just"/>
            <a:r>
              <a:rPr lang="en-US" noProof="1"/>
              <a:t>Lí do:</a:t>
            </a:r>
          </a:p>
          <a:p>
            <a:pPr lvl="1" algn="just"/>
            <a:r>
              <a:rPr lang="en-US" noProof="1"/>
              <a:t>Dễ quản lý mã nguồn</a:t>
            </a:r>
          </a:p>
          <a:p>
            <a:pPr lvl="1" algn="just"/>
            <a:r>
              <a:rPr lang="en-US" noProof="1"/>
              <a:t>Các lớp tập trung vào nhiệm vụ của mình</a:t>
            </a:r>
          </a:p>
          <a:p>
            <a:pPr lvl="1" algn="just"/>
            <a:r>
              <a:rPr lang="en-US" noProof="1"/>
              <a:t>Giảm tính phụ thuộc giữa các thành phần</a:t>
            </a:r>
          </a:p>
          <a:p>
            <a:pPr lvl="1" algn="just"/>
            <a:r>
              <a:rPr lang="en-US" noProof="1"/>
              <a:t>Có thể phát triển đồng thời các lớp độc lập với nhau</a:t>
            </a:r>
          </a:p>
          <a:p>
            <a:pPr lvl="1" algn="just"/>
            <a:r>
              <a:rPr lang="en-US" noProof="1"/>
              <a:t>Dễ dàng mở rộng</a:t>
            </a:r>
          </a:p>
          <a:p>
            <a:pPr lvl="1" algn="just"/>
            <a:r>
              <a:rPr lang="en-US" noProof="1"/>
              <a:t>Dễ dàng bảo trì</a:t>
            </a:r>
          </a:p>
        </p:txBody>
      </p:sp>
    </p:spTree>
    <p:extLst>
      <p:ext uri="{BB962C8B-B14F-4D97-AF65-F5344CB8AC3E}">
        <p14:creationId xmlns:p14="http://schemas.microsoft.com/office/powerpoint/2010/main" val="2517685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noProof="1"/>
              <a:t>Nguyên lý Đóng-mở</a:t>
            </a:r>
          </a:p>
          <a:p>
            <a:pPr algn="just"/>
            <a:r>
              <a:rPr lang="en-US" noProof="1"/>
              <a:t>Các đối tượng (hoặc thực thể) nên mở đối với việc mở rộng, nhưng đóng đối với việc thay đổi</a:t>
            </a:r>
          </a:p>
          <a:p>
            <a:pPr algn="just"/>
            <a:r>
              <a:rPr lang="en-US" noProof="1"/>
              <a:t>Nghĩa là: Có thể dễ dàng mở rộng một lớp mà không cần thay đổi mã nguồn của lớp đó</a:t>
            </a:r>
          </a:p>
          <a:p>
            <a:pPr algn="just"/>
            <a:r>
              <a:rPr lang="en-US" noProof="1"/>
              <a:t>Lí do:</a:t>
            </a:r>
          </a:p>
          <a:p>
            <a:pPr lvl="1" algn="just"/>
            <a:r>
              <a:rPr lang="en-US" noProof="1"/>
              <a:t>Dễ mở rộng</a:t>
            </a:r>
          </a:p>
          <a:p>
            <a:pPr lvl="1" algn="just"/>
            <a:r>
              <a:rPr lang="en-US" noProof="1"/>
              <a:t>Dễ thay đổi</a:t>
            </a:r>
          </a:p>
        </p:txBody>
      </p:sp>
      <p:sp>
        <p:nvSpPr>
          <p:cNvPr id="4" name="Title 1"/>
          <p:cNvSpPr txBox="1">
            <a:spLocks/>
          </p:cNvSpPr>
          <p:nvPr/>
        </p:nvSpPr>
        <p:spPr>
          <a:xfrm>
            <a:off x="838200" y="0"/>
            <a:ext cx="10515600" cy="11200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Myriad Pro Semibold" charset="0"/>
                <a:ea typeface="Myriad Pro Semibold" charset="0"/>
                <a:cs typeface="Myriad Pro Semibold" charset="0"/>
              </a:defRPr>
            </a:lvl1pPr>
          </a:lstStyle>
          <a:p>
            <a:r>
              <a:rPr lang="en-US" dirty="0"/>
              <a:t>Open-closed principle</a:t>
            </a:r>
          </a:p>
        </p:txBody>
      </p:sp>
    </p:spTree>
    <p:extLst>
      <p:ext uri="{BB962C8B-B14F-4D97-AF65-F5344CB8AC3E}">
        <p14:creationId xmlns:p14="http://schemas.microsoft.com/office/powerpoint/2010/main" val="188120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1"/>
              <a:t>Liskov substitution principle</a:t>
            </a:r>
          </a:p>
        </p:txBody>
      </p:sp>
      <p:sp>
        <p:nvSpPr>
          <p:cNvPr id="3" name="Content Placeholder 2"/>
          <p:cNvSpPr>
            <a:spLocks noGrp="1"/>
          </p:cNvSpPr>
          <p:nvPr>
            <p:ph idx="1"/>
          </p:nvPr>
        </p:nvSpPr>
        <p:spPr/>
        <p:txBody>
          <a:bodyPr/>
          <a:lstStyle/>
          <a:p>
            <a:pPr algn="just"/>
            <a:r>
              <a:rPr lang="en-US" noProof="1"/>
              <a:t>Nguyên lý Thay thế Liskov</a:t>
            </a:r>
          </a:p>
          <a:p>
            <a:pPr algn="just"/>
            <a:r>
              <a:rPr lang="en-US" noProof="1"/>
              <a:t>Các lớp con có thể được sử dụng thay thế cho các lớp cha</a:t>
            </a:r>
          </a:p>
          <a:p>
            <a:pPr algn="just"/>
            <a:r>
              <a:rPr lang="en-US" noProof="1"/>
              <a:t>Nghĩa là: Nếu S là một lớp con của T, thì các đối tượng của lớp T có thể được thay thế bằng các đối tượng của lớp S mà không làm ảnh hưởng tới bất cứ hành vi nào của hệ thống</a:t>
            </a:r>
          </a:p>
          <a:p>
            <a:pPr algn="just"/>
            <a:r>
              <a:rPr lang="en-US" noProof="1"/>
              <a:t>Lí do:</a:t>
            </a:r>
          </a:p>
          <a:p>
            <a:pPr lvl="1" algn="just"/>
            <a:r>
              <a:rPr lang="en-US" noProof="1"/>
              <a:t>Tránh các sai sót khi mở rộng thiết kế</a:t>
            </a:r>
          </a:p>
          <a:p>
            <a:pPr algn="just"/>
            <a:endParaRPr lang="en-US" noProof="1"/>
          </a:p>
        </p:txBody>
      </p:sp>
    </p:spTree>
    <p:extLst>
      <p:ext uri="{BB962C8B-B14F-4D97-AF65-F5344CB8AC3E}">
        <p14:creationId xmlns:p14="http://schemas.microsoft.com/office/powerpoint/2010/main" val="548870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Interface segregation principle</a:t>
            </a:r>
          </a:p>
        </p:txBody>
      </p:sp>
      <p:sp>
        <p:nvSpPr>
          <p:cNvPr id="3" name="Content Placeholder 2"/>
          <p:cNvSpPr>
            <a:spLocks noGrp="1"/>
          </p:cNvSpPr>
          <p:nvPr>
            <p:ph idx="1"/>
          </p:nvPr>
        </p:nvSpPr>
        <p:spPr/>
        <p:txBody>
          <a:bodyPr/>
          <a:lstStyle/>
          <a:p>
            <a:pPr algn="just"/>
            <a:r>
              <a:rPr lang="en-US" noProof="1"/>
              <a:t>Nguyên lý Phân tách Interface</a:t>
            </a:r>
          </a:p>
          <a:p>
            <a:pPr algn="just"/>
            <a:r>
              <a:rPr lang="en-US" noProof="1"/>
              <a:t>Không nên bắt buộc phải triển khai một Interface nếu không cần đến nó, cũng không nên bắt buộc phải phụ thuộc vào các phương thức mà không cần đến chúng</a:t>
            </a:r>
          </a:p>
          <a:p>
            <a:pPr algn="just"/>
            <a:r>
              <a:rPr lang="en-US" noProof="1"/>
              <a:t>Nghĩa là: Các Interface chỉ nên chứa các phương thức cần thiết vừa đủ với mục đích của nó. Nên tách các Interface thành nhiều Interface nếu các phương thức của chúng không liên quan chặt chẽ đến nhau.</a:t>
            </a:r>
          </a:p>
        </p:txBody>
      </p:sp>
    </p:spTree>
    <p:extLst>
      <p:ext uri="{BB962C8B-B14F-4D97-AF65-F5344CB8AC3E}">
        <p14:creationId xmlns:p14="http://schemas.microsoft.com/office/powerpoint/2010/main" val="2663203848"/>
      </p:ext>
    </p:extLst>
  </p:cSld>
  <p:clrMapOvr>
    <a:masterClrMapping/>
  </p:clrMapOvr>
</p:sld>
</file>

<file path=ppt/theme/theme1.xml><?xml version="1.0" encoding="utf-8"?>
<a:theme xmlns:a="http://schemas.openxmlformats.org/drawingml/2006/main" name="SlideTheme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 14 - SOLID and Creational Design Pattern" id="{45E6ED95-3195-D342-9ACC-70D0869F5F3C}" vid="{8D5C981E-58FC-204D-9404-4D0C85D76E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Template</Template>
  <TotalTime>8</TotalTime>
  <Words>2296</Words>
  <Application>Microsoft Macintosh PowerPoint</Application>
  <PresentationFormat>Widescreen</PresentationFormat>
  <Paragraphs>227</Paragraphs>
  <Slides>55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Myriad Pro</vt:lpstr>
      <vt:lpstr>Myriad Pro Semibold</vt:lpstr>
      <vt:lpstr>SlideTheme2</vt:lpstr>
      <vt:lpstr>DESIGN PATTERN</vt:lpstr>
      <vt:lpstr>Mục tiêu</vt:lpstr>
      <vt:lpstr>PowerPoint Presentation</vt:lpstr>
      <vt:lpstr>SOLID</vt:lpstr>
      <vt:lpstr>S.O.L.I.D</vt:lpstr>
      <vt:lpstr>Single-responsiblity principle</vt:lpstr>
      <vt:lpstr>PowerPoint Presentation</vt:lpstr>
      <vt:lpstr>Liskov substitution principle</vt:lpstr>
      <vt:lpstr>Interface segregation principle</vt:lpstr>
      <vt:lpstr>Dependency Inversion Principle</vt:lpstr>
      <vt:lpstr>Design Pattern</vt:lpstr>
      <vt:lpstr>Lợi ích của Design Pattern</vt:lpstr>
      <vt:lpstr>Phân nhóm Design Pattern</vt:lpstr>
      <vt:lpstr>Creational Design Pattern</vt:lpstr>
      <vt:lpstr>Các Creational Design Pattern thông dụng</vt:lpstr>
      <vt:lpstr>Singleton</vt:lpstr>
      <vt:lpstr>Singleton - 2</vt:lpstr>
      <vt:lpstr>Factory Method</vt:lpstr>
      <vt:lpstr>Factory Method - 2</vt:lpstr>
      <vt:lpstr>Object Pool</vt:lpstr>
      <vt:lpstr>Structural Design Pattern</vt:lpstr>
      <vt:lpstr>Structural Design Pattern</vt:lpstr>
      <vt:lpstr>Các Structural Design Pattern thông dụng</vt:lpstr>
      <vt:lpstr>Adapter Pattern</vt:lpstr>
      <vt:lpstr>Adapter Pattern</vt:lpstr>
      <vt:lpstr>Adapter trong đời sống</vt:lpstr>
      <vt:lpstr>Triển khai Adapter</vt:lpstr>
      <vt:lpstr>Demo</vt:lpstr>
      <vt:lpstr>Façade Design Pattern</vt:lpstr>
      <vt:lpstr>Façade Design Pattern</vt:lpstr>
      <vt:lpstr>Façade trong thực tế</vt:lpstr>
      <vt:lpstr>Triển khai Façade Design Pattern</vt:lpstr>
      <vt:lpstr>Triển khai Façade Design Pattern: Minh hoạ</vt:lpstr>
      <vt:lpstr>Demo Façade Design Pattern</vt:lpstr>
      <vt:lpstr>Proxy Design Pattern</vt:lpstr>
      <vt:lpstr>Proxy Design Pattern</vt:lpstr>
      <vt:lpstr>Proxy Design Pattern trong đời sống</vt:lpstr>
      <vt:lpstr>Triển khai Proxy Design Pattern</vt:lpstr>
      <vt:lpstr>Demo Proxy Design Pattern</vt:lpstr>
      <vt:lpstr>Behavioral Design Pattern</vt:lpstr>
      <vt:lpstr>Command Pattern</vt:lpstr>
      <vt:lpstr>Các thành phần trong Command Pattern</vt:lpstr>
      <vt:lpstr>Các thành phần trong Command Pattern</vt:lpstr>
      <vt:lpstr>Triển khai Command Pattern</vt:lpstr>
      <vt:lpstr>Observer Pattern</vt:lpstr>
      <vt:lpstr>Các thành phần trong Observer Pattern</vt:lpstr>
      <vt:lpstr>Các thành phần trong Observer Pattern</vt:lpstr>
      <vt:lpstr>Các thành phần trong Observer Pattern</vt:lpstr>
      <vt:lpstr>Triển khai Observer Pattern</vt:lpstr>
      <vt:lpstr>Template Method Pattern</vt:lpstr>
      <vt:lpstr>Các thành phần trong Template Method Pattern</vt:lpstr>
      <vt:lpstr>Triển khai Template Method</vt:lpstr>
      <vt:lpstr>Strategy Pattern</vt:lpstr>
      <vt:lpstr>Các thành phần trong Strategy Pattern</vt:lpstr>
      <vt:lpstr>Triển khai Strategy Pattern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dc:title>
  <dc:creator>Nhật Nguyễn Khắc</dc:creator>
  <cp:lastModifiedBy>Nhật Nguyễn Khắc</cp:lastModifiedBy>
  <cp:revision>14</cp:revision>
  <dcterms:created xsi:type="dcterms:W3CDTF">2019-01-08T05:02:27Z</dcterms:created>
  <dcterms:modified xsi:type="dcterms:W3CDTF">2019-03-19T13:36:52Z</dcterms:modified>
</cp:coreProperties>
</file>